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75" r:id="rId2"/>
    <p:sldId id="282" r:id="rId3"/>
    <p:sldId id="297" r:id="rId4"/>
    <p:sldId id="298" r:id="rId5"/>
    <p:sldId id="283" r:id="rId6"/>
    <p:sldId id="284" r:id="rId7"/>
    <p:sldId id="286" r:id="rId8"/>
    <p:sldId id="287" r:id="rId9"/>
    <p:sldId id="288" r:id="rId10"/>
    <p:sldId id="289" r:id="rId11"/>
    <p:sldId id="290" r:id="rId12"/>
    <p:sldId id="29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5FAB"/>
    <a:srgbClr val="FFCB05"/>
    <a:srgbClr val="385D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3366" autoAdjust="0"/>
  </p:normalViewPr>
  <p:slideViewPr>
    <p:cSldViewPr snapToGrid="0">
      <p:cViewPr varScale="1">
        <p:scale>
          <a:sx n="60" d="100"/>
          <a:sy n="60" d="100"/>
        </p:scale>
        <p:origin x="96" y="5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4E2692-926D-40DC-9AFA-4D2FB5C0726A}" type="datetimeFigureOut">
              <a:rPr lang="en-GB" smtClean="0"/>
              <a:t>27/04/2024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AAF053-6C99-4B48-844B-BDB751236A1E}" type="slidenum">
              <a:rPr lang="en-GB" smtClean="0"/>
              <a:t>‹#›</a:t>
            </a:fld>
            <a:endParaRPr lang="en-GB"/>
          </a:p>
        </p:txBody>
      </p:sp>
    </p:spTree>
    <p:extLst>
      <p:ext uri="{BB962C8B-B14F-4D97-AF65-F5344CB8AC3E}">
        <p14:creationId xmlns:p14="http://schemas.microsoft.com/office/powerpoint/2010/main" val="3888376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Good Morning, Afternoon, Evening or Night and welcome to a dive into </a:t>
            </a:r>
            <a:r>
              <a:rPr lang="en-GB" dirty="0" err="1"/>
              <a:t>Pokemon’s</a:t>
            </a:r>
            <a:r>
              <a:rPr lang="en-GB" dirty="0"/>
              <a:t> in-game stats. </a:t>
            </a:r>
          </a:p>
          <a:p>
            <a:r>
              <a:rPr lang="en-GB" dirty="0"/>
              <a:t>My Name is Elliot Kerr, I’m a Maths Graduate from the university of Bath with a keen interest in both Pokemon and Data Science, which is what this project is about.</a:t>
            </a:r>
          </a:p>
        </p:txBody>
      </p:sp>
      <p:sp>
        <p:nvSpPr>
          <p:cNvPr id="4" name="Slide Number Placeholder 3"/>
          <p:cNvSpPr>
            <a:spLocks noGrp="1"/>
          </p:cNvSpPr>
          <p:nvPr>
            <p:ph type="sldNum" sz="quarter" idx="5"/>
          </p:nvPr>
        </p:nvSpPr>
        <p:spPr/>
        <p:txBody>
          <a:bodyPr/>
          <a:lstStyle/>
          <a:p>
            <a:fld id="{FAAAF053-6C99-4B48-844B-BDB751236A1E}" type="slidenum">
              <a:rPr lang="en-GB" smtClean="0"/>
              <a:t>1</a:t>
            </a:fld>
            <a:endParaRPr lang="en-GB"/>
          </a:p>
        </p:txBody>
      </p:sp>
    </p:spTree>
    <p:extLst>
      <p:ext uri="{BB962C8B-B14F-4D97-AF65-F5344CB8AC3E}">
        <p14:creationId xmlns:p14="http://schemas.microsoft.com/office/powerpoint/2010/main" val="30991880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The last thing to look at is how each pokemon stacks up against others. We will do this by plotting all non-mega, non-primal pokemon with a BST over 600. We have 39 pokemon out of 1025 that have a Base Stat Total over 600, so we can just plot them all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see that the “God Pokemon” </a:t>
            </a:r>
            <a:r>
              <a:rPr lang="en-GB" sz="1200" dirty="0" err="1">
                <a:latin typeface="Segoe UI Semilight" panose="020B0402040204020203" pitchFamily="34" charset="0"/>
                <a:cs typeface="Segoe UI Semilight" panose="020B0402040204020203" pitchFamily="34" charset="0"/>
              </a:rPr>
              <a:t>Arceus</a:t>
            </a:r>
            <a:r>
              <a:rPr lang="en-GB" sz="1200" dirty="0">
                <a:latin typeface="Segoe UI Semilight" panose="020B0402040204020203" pitchFamily="34" charset="0"/>
                <a:cs typeface="Segoe UI Semilight" panose="020B0402040204020203" pitchFamily="34" charset="0"/>
              </a:rPr>
              <a:t> is number 1 followed closely by </a:t>
            </a:r>
            <a:r>
              <a:rPr lang="en-GB" sz="1200" dirty="0" err="1">
                <a:latin typeface="Segoe UI Semilight" panose="020B0402040204020203" pitchFamily="34" charset="0"/>
                <a:cs typeface="Segoe UI Semilight" panose="020B0402040204020203" pitchFamily="34" charset="0"/>
              </a:rPr>
              <a:t>Terapagos</a:t>
            </a:r>
            <a:r>
              <a:rPr lang="en-GB" sz="1200" dirty="0">
                <a:latin typeface="Segoe UI Semilight" panose="020B0402040204020203" pitchFamily="34" charset="0"/>
                <a:cs typeface="Segoe UI Semilight" panose="020B0402040204020203" pitchFamily="34" charset="0"/>
              </a:rPr>
              <a:t> Stellar from Generation 9, Crowned Sword </a:t>
            </a:r>
            <a:r>
              <a:rPr lang="en-GB" sz="1200" dirty="0" err="1">
                <a:latin typeface="Segoe UI Semilight" panose="020B0402040204020203" pitchFamily="34" charset="0"/>
                <a:cs typeface="Segoe UI Semilight" panose="020B0402040204020203" pitchFamily="34" charset="0"/>
              </a:rPr>
              <a:t>Zacian</a:t>
            </a:r>
            <a:r>
              <a:rPr lang="en-GB" sz="1200" dirty="0">
                <a:latin typeface="Segoe UI Semilight" panose="020B0402040204020203" pitchFamily="34" charset="0"/>
                <a:cs typeface="Segoe UI Semilight" panose="020B0402040204020203" pitchFamily="34" charset="0"/>
              </a:rPr>
              <a:t> and Shield </a:t>
            </a:r>
            <a:r>
              <a:rPr lang="en-GB" sz="1200" dirty="0" err="1">
                <a:latin typeface="Segoe UI Semilight" panose="020B0402040204020203" pitchFamily="34" charset="0"/>
                <a:cs typeface="Segoe UI Semilight" panose="020B0402040204020203" pitchFamily="34" charset="0"/>
              </a:rPr>
              <a:t>Zamazenta</a:t>
            </a:r>
            <a:r>
              <a:rPr lang="en-GB" sz="1200" dirty="0">
                <a:latin typeface="Segoe UI Semilight" panose="020B0402040204020203" pitchFamily="34" charset="0"/>
                <a:cs typeface="Segoe UI Semilight" panose="020B0402040204020203" pitchFamily="34" charset="0"/>
              </a:rPr>
              <a:t> from Generation 8 and both </a:t>
            </a:r>
            <a:r>
              <a:rPr lang="en-GB" sz="1200" dirty="0" err="1">
                <a:latin typeface="Segoe UI Semilight" panose="020B0402040204020203" pitchFamily="34" charset="0"/>
                <a:cs typeface="Segoe UI Semilight" panose="020B0402040204020203" pitchFamily="34" charset="0"/>
              </a:rPr>
              <a:t>Kyurem</a:t>
            </a:r>
            <a:r>
              <a:rPr lang="en-GB" sz="1200" dirty="0">
                <a:latin typeface="Segoe UI Semilight" panose="020B0402040204020203" pitchFamily="34" charset="0"/>
                <a:cs typeface="Segoe UI Semilight" panose="020B0402040204020203" pitchFamily="34" charset="0"/>
              </a:rPr>
              <a:t> Black and White from Generation 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The majority of the pokemon in this list are legendaries or mythicals, but we have 3 that aren’t. These three pokemon are Slaking, Hero Form </a:t>
            </a:r>
            <a:r>
              <a:rPr lang="en-GB" sz="1200" dirty="0" err="1">
                <a:latin typeface="Segoe UI Semilight" panose="020B0402040204020203" pitchFamily="34" charset="0"/>
                <a:cs typeface="Segoe UI Semilight" panose="020B0402040204020203" pitchFamily="34" charset="0"/>
              </a:rPr>
              <a:t>Palafin</a:t>
            </a:r>
            <a:r>
              <a:rPr lang="en-GB" sz="1200" dirty="0">
                <a:latin typeface="Segoe UI Semilight" panose="020B0402040204020203" pitchFamily="34" charset="0"/>
                <a:cs typeface="Segoe UI Semilight" panose="020B0402040204020203" pitchFamily="34" charset="0"/>
              </a:rPr>
              <a:t> and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School Form.</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10</a:t>
            </a:fld>
            <a:endParaRPr lang="en-GB"/>
          </a:p>
        </p:txBody>
      </p:sp>
    </p:spTree>
    <p:extLst>
      <p:ext uri="{BB962C8B-B14F-4D97-AF65-F5344CB8AC3E}">
        <p14:creationId xmlns:p14="http://schemas.microsoft.com/office/powerpoint/2010/main" val="3884096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1. Slaking - Slaking is a generation 3 pokemon with ridiculous stats, rivalling those of the box art legendaries from </a:t>
            </a:r>
            <a:r>
              <a:rPr lang="en-GB" sz="1200" dirty="0" err="1">
                <a:latin typeface="Segoe UI Semilight" panose="020B0402040204020203" pitchFamily="34" charset="0"/>
                <a:cs typeface="Segoe UI Semilight" panose="020B0402040204020203" pitchFamily="34" charset="0"/>
              </a:rPr>
              <a:t>Hoenn</a:t>
            </a:r>
            <a:r>
              <a:rPr lang="en-GB" sz="1200" dirty="0">
                <a:latin typeface="Segoe UI Semilight" panose="020B0402040204020203" pitchFamily="34" charset="0"/>
                <a:cs typeface="Segoe UI Semilight" panose="020B0402040204020203" pitchFamily="34" charset="0"/>
              </a:rPr>
              <a:t>. With a 160 base attack stat, it will run through any team. However, these stats come at a cost. Since Slaking isn't a legendary pokemon, they gave it the ability "Truant". This makes it so Slaking can't attack every other turn, making it so the opposition has a turn to do something without massive damage coming from Slaking</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2. Hero Form </a:t>
            </a:r>
            <a:r>
              <a:rPr lang="en-GB" sz="1200" dirty="0" err="1">
                <a:latin typeface="Segoe UI Semilight" panose="020B0402040204020203" pitchFamily="34" charset="0"/>
                <a:cs typeface="Segoe UI Semilight" panose="020B0402040204020203" pitchFamily="34" charset="0"/>
              </a:rPr>
              <a:t>Palafin</a:t>
            </a:r>
            <a:r>
              <a:rPr lang="en-GB" sz="1200" dirty="0">
                <a:latin typeface="Segoe UI Semilight" panose="020B0402040204020203" pitchFamily="34" charset="0"/>
                <a:cs typeface="Segoe UI Semilight" panose="020B0402040204020203" pitchFamily="34" charset="0"/>
              </a:rPr>
              <a:t> - New to Generation 9, </a:t>
            </a:r>
            <a:r>
              <a:rPr lang="en-GB" sz="1200" dirty="0" err="1">
                <a:latin typeface="Segoe UI Semilight" panose="020B0402040204020203" pitchFamily="34" charset="0"/>
                <a:cs typeface="Segoe UI Semilight" panose="020B0402040204020203" pitchFamily="34" charset="0"/>
              </a:rPr>
              <a:t>Palafin</a:t>
            </a:r>
            <a:r>
              <a:rPr lang="en-GB" sz="1200" dirty="0">
                <a:latin typeface="Segoe UI Semilight" panose="020B0402040204020203" pitchFamily="34" charset="0"/>
                <a:cs typeface="Segoe UI Semilight" panose="020B0402040204020203" pitchFamily="34" charset="0"/>
              </a:rPr>
              <a:t> is a small dolphin pokemon with mediocre base stats of 457. However, what makes this pokemon so strong is the ability. If </a:t>
            </a:r>
            <a:r>
              <a:rPr lang="en-GB" sz="1200" dirty="0" err="1">
                <a:latin typeface="Segoe UI Semilight" panose="020B0402040204020203" pitchFamily="34" charset="0"/>
                <a:cs typeface="Segoe UI Semilight" panose="020B0402040204020203" pitchFamily="34" charset="0"/>
              </a:rPr>
              <a:t>Palafin</a:t>
            </a:r>
            <a:r>
              <a:rPr lang="en-GB" sz="1200" dirty="0">
                <a:latin typeface="Segoe UI Semilight" panose="020B0402040204020203" pitchFamily="34" charset="0"/>
                <a:cs typeface="Segoe UI Semilight" panose="020B0402040204020203" pitchFamily="34" charset="0"/>
              </a:rPr>
              <a:t> switches out, it will active the ability "Zero to Hero", where </a:t>
            </a:r>
            <a:r>
              <a:rPr lang="en-GB" sz="1200" dirty="0" err="1">
                <a:latin typeface="Segoe UI Semilight" panose="020B0402040204020203" pitchFamily="34" charset="0"/>
                <a:cs typeface="Segoe UI Semilight" panose="020B0402040204020203" pitchFamily="34" charset="0"/>
              </a:rPr>
              <a:t>Palafin</a:t>
            </a:r>
            <a:r>
              <a:rPr lang="en-GB" sz="1200" dirty="0">
                <a:latin typeface="Segoe UI Semilight" panose="020B0402040204020203" pitchFamily="34" charset="0"/>
                <a:cs typeface="Segoe UI Semilight" panose="020B0402040204020203" pitchFamily="34" charset="0"/>
              </a:rPr>
              <a:t> will return to the battle in Hero Form. With the same attack stat as Slaking it packs a punch(no pun intended) using its signature priority water move, "Jet Punch". The obvious draw back for such a strong pokemon is having to switch it out to transform, but you can find work arounds to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3.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School Form - Native to </a:t>
            </a:r>
            <a:r>
              <a:rPr lang="en-GB" sz="1200" dirty="0" err="1">
                <a:latin typeface="Segoe UI Semilight" panose="020B0402040204020203" pitchFamily="34" charset="0"/>
                <a:cs typeface="Segoe UI Semilight" panose="020B0402040204020203" pitchFamily="34" charset="0"/>
              </a:rPr>
              <a:t>Alola</a:t>
            </a:r>
            <a:r>
              <a:rPr lang="en-GB" sz="1200" dirty="0">
                <a:latin typeface="Segoe UI Semilight" panose="020B0402040204020203" pitchFamily="34" charset="0"/>
                <a:cs typeface="Segoe UI Semilight" panose="020B0402040204020203" pitchFamily="34" charset="0"/>
              </a:rPr>
              <a:t>,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is a generation 7 pokemon with terrible stats. It has 175 total, the least out of all generation 7 pokemon. However,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has an ability "Schooling" where, when above 25% HP,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transforms to it's school form. As seen below, the change is immense. Boasting a 140 base attack and special attack stat, </a:t>
            </a:r>
            <a:r>
              <a:rPr lang="en-GB" sz="1200" dirty="0" err="1">
                <a:latin typeface="Segoe UI Semilight" panose="020B0402040204020203" pitchFamily="34" charset="0"/>
                <a:cs typeface="Segoe UI Semilight" panose="020B0402040204020203" pitchFamily="34" charset="0"/>
              </a:rPr>
              <a:t>Wishiwashi</a:t>
            </a:r>
            <a:r>
              <a:rPr lang="en-GB" sz="1200" dirty="0">
                <a:latin typeface="Segoe UI Semilight" panose="020B0402040204020203" pitchFamily="34" charset="0"/>
                <a:cs typeface="Segoe UI Semilight" panose="020B0402040204020203" pitchFamily="34" charset="0"/>
              </a:rPr>
              <a:t> becomes a menace. Anyone that has played through Sun and Moon will know this from the Trial at Brooklet Hill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11</a:t>
            </a:fld>
            <a:endParaRPr lang="en-GB"/>
          </a:p>
        </p:txBody>
      </p:sp>
    </p:spTree>
    <p:extLst>
      <p:ext uri="{BB962C8B-B14F-4D97-AF65-F5344CB8AC3E}">
        <p14:creationId xmlns:p14="http://schemas.microsoft.com/office/powerpoint/2010/main" val="1429801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Pokemon have developed a lot over the years. We found that the mean and median BSTs have increased over the years, although some decreased a little compared to previous years.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Grouped together, generations 1,2 and 3 had the lowest mean, median and total count of all pokemon with a BST of at least 600 and over 600. This shows the game designers have created a larger quantity of stronger pokemon compared to the first three generations, most likely due to the adapting to the overall game design each generation. This creates a small power curve, so the next generation will need at least a few pokemon strong enough to "hang" with the others at that level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have seen some trends and patterns in our graphs that point towards development, although perhaps a peak too soon. Generation 4 was consistently close to the top when it came to means, medians, and counts while the generations after seemed to be lower. Was this a premature spike from TPC? Definitely not, especially after the large count of pokemon with a BST of at least 600 in generation 3. We haven’t returned to this level yet, although generations 8 and 9 got close.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Mega Evolutions and Primal Reversions are very strong. With the minimum BST being larger than the mean for the entire dataset, they are stronger than half the Pokemon. They also contain the 3 strongest usable pokemon in the game's history. The mean is also above 600 which makes sense since 27 of the 50 Megas and </a:t>
            </a:r>
            <a:r>
              <a:rPr lang="en-GB" sz="1200" dirty="0" err="1">
                <a:latin typeface="Segoe UI Semilight" panose="020B0402040204020203" pitchFamily="34" charset="0"/>
                <a:cs typeface="Segoe UI Semilight" panose="020B0402040204020203" pitchFamily="34" charset="0"/>
              </a:rPr>
              <a:t>Primals</a:t>
            </a:r>
            <a:r>
              <a:rPr lang="en-GB" sz="1200" dirty="0">
                <a:latin typeface="Segoe UI Semilight" panose="020B0402040204020203" pitchFamily="34" charset="0"/>
                <a:cs typeface="Segoe UI Semilight" panose="020B0402040204020203" pitchFamily="34" charset="0"/>
              </a:rPr>
              <a:t> have a BST over 600.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Overall, I believe TPC has done a great job of keeping the designs interesting and competitive while also not too overpowering. Even though the first few generations have less strong pokemon than the rest, they began a franchise that entertains millions, and that can’t be overlooked.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If I were to complete this again, I may consider analysing pokemon types or other stats, however this would take a long time to finalise.</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12</a:t>
            </a:fld>
            <a:endParaRPr lang="en-GB"/>
          </a:p>
        </p:txBody>
      </p:sp>
    </p:spTree>
    <p:extLst>
      <p:ext uri="{BB962C8B-B14F-4D97-AF65-F5344CB8AC3E}">
        <p14:creationId xmlns:p14="http://schemas.microsoft.com/office/powerpoint/2010/main" val="3792000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those of you that are unaware what Pokemon is…</a:t>
            </a:r>
          </a:p>
          <a:p>
            <a:endParaRPr lang="en-GB" dirty="0"/>
          </a:p>
          <a:p>
            <a:r>
              <a:rPr lang="en-GB" dirty="0"/>
              <a:t>Pokemon is a video game made by Game Freak. They released Pokemon Red and Blue on the Game Boy in 1996 and it became a massive hit. Since then, they’ve created 9 generations, multiple side games, a trading card game and animated content.</a:t>
            </a:r>
          </a:p>
          <a:p>
            <a:endParaRPr lang="en-GB" dirty="0"/>
          </a:p>
          <a:p>
            <a:r>
              <a:rPr lang="en-GB" sz="1200" dirty="0">
                <a:latin typeface="Segoe UI Semilight" panose="020B0402040204020203" pitchFamily="34" charset="0"/>
                <a:cs typeface="Segoe UI Semilight" panose="020B0402040204020203" pitchFamily="34" charset="0"/>
              </a:rPr>
              <a:t>In the Pokemon games, the main character (you) is challenged to catch, train and battle creatures known as Pokemon. </a:t>
            </a:r>
          </a:p>
          <a:p>
            <a:r>
              <a:rPr lang="en-GB" sz="1200" dirty="0">
                <a:latin typeface="Segoe UI Semilight" panose="020B0402040204020203" pitchFamily="34" charset="0"/>
                <a:cs typeface="Segoe UI Semilight" panose="020B0402040204020203" pitchFamily="34" charset="0"/>
              </a:rPr>
              <a:t>With each generation of Pokemon games comes new Pokemon, a new region, new story and a new main character. </a:t>
            </a:r>
          </a:p>
          <a:p>
            <a:endParaRPr lang="en-GB" sz="1200" dirty="0">
              <a:latin typeface="Segoe UI Semilight" panose="020B0402040204020203" pitchFamily="34" charset="0"/>
              <a:cs typeface="Segoe UI Semilight" panose="020B0402040204020203" pitchFamily="34" charset="0"/>
            </a:endParaRPr>
          </a:p>
          <a:p>
            <a:r>
              <a:rPr lang="en-GB" sz="1200" dirty="0">
                <a:latin typeface="Segoe UI Semilight" panose="020B0402040204020203" pitchFamily="34" charset="0"/>
                <a:cs typeface="Segoe UI Semilight" panose="020B0402040204020203" pitchFamily="34" charset="0"/>
              </a:rPr>
              <a:t>Why am I telling you this? Well, each Pokemon designed will be different to others. The differences may be in the type, ability, hidden ability or even the stats.</a:t>
            </a:r>
          </a:p>
          <a:p>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The data provided contained the names of the Pokemon, the stats and the types, so we have a few pieces of information to analyse.</a:t>
            </a:r>
            <a:endParaRPr lang="en-GB" sz="1200" dirty="0"/>
          </a:p>
          <a:p>
            <a:endParaRPr lang="en-GB" sz="1200" dirty="0">
              <a:latin typeface="Segoe UI Semilight" panose="020B0402040204020203" pitchFamily="34" charset="0"/>
              <a:cs typeface="Segoe UI Semilight" panose="020B0402040204020203" pitchFamily="34" charset="0"/>
            </a:endParaRP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2</a:t>
            </a:fld>
            <a:endParaRPr lang="en-GB"/>
          </a:p>
        </p:txBody>
      </p:sp>
    </p:spTree>
    <p:extLst>
      <p:ext uri="{BB962C8B-B14F-4D97-AF65-F5344CB8AC3E}">
        <p14:creationId xmlns:p14="http://schemas.microsoft.com/office/powerpoint/2010/main" val="2224849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Every piece of data analysis needs a question to answer, so we will be looking into how the in-game stats of Pokemon have changed throughout the makings of new Pokemon games.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To begin with we need data. So, after a quick search I found a few datasets containing information about Pokemon. The folder contained 10 files, 9 of which were Pokedex’s and one contained the stats of every pokemon up until the end of generation 9.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came across a couple of problems though. Firstly, the new pokemon from the generation 9 DLC’s were not included, and the types provided in the Pokedex datasets were incorrect. Some were given incorrect secondary typing's, and some were given secondary typing's even if there were monotype. This was an issue since the data would be inaccurate.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With no other idea of how to fix this, I manually added all missing pokemon and added all typing’s to the Stats dataset. To make things easier in the future, I also added a “species” column and an “information” column. These changes were made in excel, where I used filters to speed up the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Finally, we have a dataset with every pokemon, mega evolution, primal reversion, regional variant and form seen in any pokemon game giving us the best data to begin the analysis! </a:t>
            </a:r>
            <a:endParaRPr lang="en-GB" sz="1200" dirty="0"/>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3</a:t>
            </a:fld>
            <a:endParaRPr lang="en-GB"/>
          </a:p>
        </p:txBody>
      </p:sp>
    </p:spTree>
    <p:extLst>
      <p:ext uri="{BB962C8B-B14F-4D97-AF65-F5344CB8AC3E}">
        <p14:creationId xmlns:p14="http://schemas.microsoft.com/office/powerpoint/2010/main" val="2349638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So, this brings us to our initial piece of analysis. We are going to be looking into Pokémon's Base Stat Total (BST). To begin with, it is best to plot our top 20 pokemon to see who they are and what entries are given in the “information” column.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From the legend at the bottom of the plot, we can see any pokemon in green is a Mega Evolution, a Primal Reversion or a pokemon that cannot be used in game for any reason.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Since we only have 6 pokemon in the top 20 that are not in these categories, we will remove all pokemon that would be plotted in green. We will return to Mega Evolutions briefly towards the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can remove these pokemon by creating two Boolean masks, specifying any Pokemon with “Mega/Primal” or “Inaccessible In-game” in the information column.</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4</a:t>
            </a:fld>
            <a:endParaRPr lang="en-GB"/>
          </a:p>
        </p:txBody>
      </p:sp>
    </p:spTree>
    <p:extLst>
      <p:ext uri="{BB962C8B-B14F-4D97-AF65-F5344CB8AC3E}">
        <p14:creationId xmlns:p14="http://schemas.microsoft.com/office/powerpoint/2010/main" val="4020768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So, after removing the necessary pokemon let’s see how the base stats are distributed over the entire pokedex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r>
              <a:rPr lang="en-GB" sz="1200" dirty="0">
                <a:latin typeface="Segoe UI Semilight" panose="020B0402040204020203" pitchFamily="34" charset="0"/>
                <a:cs typeface="Segoe UI Semilight" panose="020B0402040204020203" pitchFamily="34" charset="0"/>
              </a:rPr>
              <a:t>If we look between 200 and 400, it looks like a small bell curve. A similar thing happens around 500 too.</a:t>
            </a:r>
          </a:p>
          <a:p>
            <a:r>
              <a:rPr lang="en-GB" sz="1200" dirty="0">
                <a:latin typeface="Segoe UI Semilight" panose="020B0402040204020203" pitchFamily="34" charset="0"/>
                <a:cs typeface="Segoe UI Semilight" panose="020B0402040204020203" pitchFamily="34" charset="0"/>
              </a:rPr>
              <a:t>Overall, it is multimodal with the largest being at 600. There are approximately 45 pokemon that share this BST and very few are above this.</a:t>
            </a:r>
          </a:p>
          <a:p>
            <a:endParaRPr lang="en-GB" sz="1200" dirty="0">
              <a:latin typeface="Segoe UI Semilight" panose="020B0402040204020203" pitchFamily="34" charset="0"/>
              <a:cs typeface="Segoe UI Semilight" panose="020B0402040204020203" pitchFamily="34" charset="0"/>
            </a:endParaRPr>
          </a:p>
          <a:p>
            <a:r>
              <a:rPr lang="en-GB" sz="1200" dirty="0">
                <a:latin typeface="Segoe UI Semilight" panose="020B0402040204020203" pitchFamily="34" charset="0"/>
                <a:cs typeface="Segoe UI Semilight" panose="020B0402040204020203" pitchFamily="34" charset="0"/>
              </a:rPr>
              <a:t>There is also a mode at between 400 and 450. This is likely caused by the mid stage evolutions which will have a base stat here to then evolve into a pokemon with at least 500 BST; as seen by the mode around 500.</a:t>
            </a:r>
          </a:p>
          <a:p>
            <a:endParaRPr lang="en-GB" sz="1200" dirty="0">
              <a:latin typeface="Segoe UI Semilight" panose="020B0402040204020203" pitchFamily="34" charset="0"/>
              <a:cs typeface="Segoe UI Semilight" panose="020B0402040204020203" pitchFamily="34" charset="0"/>
            </a:endParaRPr>
          </a:p>
          <a:p>
            <a:r>
              <a:rPr lang="en-GB" sz="1200" dirty="0">
                <a:latin typeface="Segoe UI Semilight" panose="020B0402040204020203" pitchFamily="34" charset="0"/>
                <a:cs typeface="Segoe UI Semilight" panose="020B0402040204020203" pitchFamily="34" charset="0"/>
              </a:rPr>
              <a:t>Since we have the largest mode at 600 BST, it may be best to look view how many pokemon reside around this value. We can do this by generation and using Boolean masks to create new datasets that we can use to count these pokemon.</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5</a:t>
            </a:fld>
            <a:endParaRPr lang="en-GB"/>
          </a:p>
        </p:txBody>
      </p:sp>
    </p:spTree>
    <p:extLst>
      <p:ext uri="{BB962C8B-B14F-4D97-AF65-F5344CB8AC3E}">
        <p14:creationId xmlns:p14="http://schemas.microsoft.com/office/powerpoint/2010/main" val="1573885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In Python, I created new variables for the mean, median, minimum and maximum BST for each generation, then created new Data Frames that include only pokemon with a BST of at least 600 and one that contains pokemon with a BST over 600 and plotted the pokemon in the second data frame for each generation. This is generalised more in a later slide where we have plots for 3 groupings of generations.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I then took every mean and median and created a list for each which I then plotted.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r>
              <a:rPr lang="en-GB" sz="1200" dirty="0">
                <a:latin typeface="Segoe UI Semilight" panose="020B0402040204020203" pitchFamily="34" charset="0"/>
                <a:cs typeface="Segoe UI Semilight" panose="020B0402040204020203" pitchFamily="34" charset="0"/>
              </a:rPr>
              <a:t>When sorting the mean plot in generation order, we see that older games have a lower mean then any of the newer games. Generation 4 seems to be an outlier here, since it has a similar mean to generation 7 and 8 but when considering the generation 4 pokedex there are 13 legendary and mythical Pokemon which will raise the mean a lot.</a:t>
            </a:r>
          </a:p>
          <a:p>
            <a:r>
              <a:rPr lang="en-GB" sz="1200" dirty="0">
                <a:latin typeface="Segoe UI Semilight" panose="020B0402040204020203" pitchFamily="34" charset="0"/>
                <a:cs typeface="Segoe UI Semilight" panose="020B0402040204020203" pitchFamily="34" charset="0"/>
              </a:rPr>
              <a:t>Generations 5 and 6 are only a couple of stat points above the mean. This could be an after effect of the generation 4 mean as it was 40 points higher than generation 3</a:t>
            </a:r>
          </a:p>
          <a:p>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Similarly to the mean plot, generations 1, 2 and 3 are below while everything else is above. Generation 4 is still in a similar position to generation 7 while the rest are a bit below the three newest games. Generation 5 is the 4</a:t>
            </a:r>
            <a:r>
              <a:rPr lang="en-GB" sz="1200" baseline="30000" dirty="0">
                <a:latin typeface="Segoe UI Semilight" panose="020B0402040204020203" pitchFamily="34" charset="0"/>
                <a:cs typeface="Segoe UI Semilight" panose="020B0402040204020203" pitchFamily="34" charset="0"/>
              </a:rPr>
              <a:t>th</a:t>
            </a:r>
            <a:r>
              <a:rPr lang="en-GB" sz="1200" dirty="0">
                <a:latin typeface="Segoe UI Semilight" panose="020B0402040204020203" pitchFamily="34" charset="0"/>
                <a:cs typeface="Segoe UI Semilight" panose="020B0402040204020203" pitchFamily="34" charset="0"/>
              </a:rPr>
              <a:t> lowest; however, it is 9 above the median so it shows how much the first three generations bring the median down.</a:t>
            </a:r>
          </a:p>
        </p:txBody>
      </p:sp>
      <p:sp>
        <p:nvSpPr>
          <p:cNvPr id="4" name="Slide Number Placeholder 3"/>
          <p:cNvSpPr>
            <a:spLocks noGrp="1"/>
          </p:cNvSpPr>
          <p:nvPr>
            <p:ph type="sldNum" sz="quarter" idx="5"/>
          </p:nvPr>
        </p:nvSpPr>
        <p:spPr/>
        <p:txBody>
          <a:bodyPr/>
          <a:lstStyle/>
          <a:p>
            <a:fld id="{FAAAF053-6C99-4B48-844B-BDB751236A1E}" type="slidenum">
              <a:rPr lang="en-GB" smtClean="0"/>
              <a:t>6</a:t>
            </a:fld>
            <a:endParaRPr lang="en-GB"/>
          </a:p>
        </p:txBody>
      </p:sp>
    </p:spTree>
    <p:extLst>
      <p:ext uri="{BB962C8B-B14F-4D97-AF65-F5344CB8AC3E}">
        <p14:creationId xmlns:p14="http://schemas.microsoft.com/office/powerpoint/2010/main" val="9482640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To get a better understanding of the change over time, we can group generations together i.e. Generations 1,2 and 3 can be grouped together as they were all release before the end of 2005. Generations 4,5 and 6 were all released before 2015 and Generations 7,8,9 were all released before 2025. After we have analysed these groups, we can investigate each individually.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can see a large increase between the first group and the last two. This could be evidence of the evolution of the Pokemon Company's stat design of pokemon throughout the different generations. It may be helpful to see the stats of the pokemon that make up this graph.</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7</a:t>
            </a:fld>
            <a:endParaRPr lang="en-GB"/>
          </a:p>
        </p:txBody>
      </p:sp>
    </p:spTree>
    <p:extLst>
      <p:ext uri="{BB962C8B-B14F-4D97-AF65-F5344CB8AC3E}">
        <p14:creationId xmlns:p14="http://schemas.microsoft.com/office/powerpoint/2010/main" val="3162489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Since we have just looked at the generations grouped together, we should consider the generations separately. By gathering the variables made before, we can plot these very easily.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Since this plot is Pokemon with a BST of at least 600, the counts will be higher for all generations compared to the next graph. We can see a mode at Gen 4 then a slow decrease after. The more important area of the graph is the first two generations which are very low compared to the rest, possibly a result of improvement and evolution of in game stats.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We see another similar situation in the graph for Pokemon with a BST over 600 except this plot is bi-modal with one at gen 4 and one at gen8. Generations 1 and 2 are very low again, then after them we get 2 almost symmetrical bell curves. This may be a pattern for the game designers, although we can only tell after generation 10 has been fully released.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The interesting generation to look at is Generation 3. They have the second highest count of Pokemon with at least 600 BST, but the fourth lowest count of pokemon over 600 BST. This could be because TPC didn’t want too much of a power curve to begin compared to generations 1 and 2.</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8</a:t>
            </a:fld>
            <a:endParaRPr lang="en-GB"/>
          </a:p>
        </p:txBody>
      </p:sp>
    </p:spTree>
    <p:extLst>
      <p:ext uri="{BB962C8B-B14F-4D97-AF65-F5344CB8AC3E}">
        <p14:creationId xmlns:p14="http://schemas.microsoft.com/office/powerpoint/2010/main" val="267955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Remember the Mega Evolution and Primal Reversion statements earlier on? No, me neither. Let’s remind ourselves briefly.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I said that the majority of the top 20 were Megas, </a:t>
            </a:r>
            <a:r>
              <a:rPr lang="en-GB" sz="1200" dirty="0" err="1">
                <a:latin typeface="Segoe UI Semilight" panose="020B0402040204020203" pitchFamily="34" charset="0"/>
                <a:cs typeface="Segoe UI Semilight" panose="020B0402040204020203" pitchFamily="34" charset="0"/>
              </a:rPr>
              <a:t>Primals</a:t>
            </a:r>
            <a:r>
              <a:rPr lang="en-GB" sz="1200" dirty="0">
                <a:latin typeface="Segoe UI Semilight" panose="020B0402040204020203" pitchFamily="34" charset="0"/>
                <a:cs typeface="Segoe UI Semilight" panose="020B0402040204020203" pitchFamily="34" charset="0"/>
              </a:rPr>
              <a:t> or Unusable. In fact, 11 of them were Mega Evolutions or Primal Reversions. This is because they have boosted stats over their default counterparts. With 50 Pokemon, it may be best to create a histogram to look at the distribution.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In the histogram, 7 pokemon share the 700 BST, 5 are above 700 and the rest are below. The maximum is at 780 which has 3 pokemon and the minimum is at 480 which has 2 pokemon.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Segoe UI Semilight" panose="020B0402040204020203" pitchFamily="34" charset="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egoe UI Semilight" panose="020B0402040204020203" pitchFamily="34" charset="0"/>
                <a:cs typeface="Segoe UI Semilight" panose="020B0402040204020203" pitchFamily="34" charset="0"/>
              </a:rPr>
              <a:t>Mega </a:t>
            </a:r>
            <a:r>
              <a:rPr lang="en-GB" sz="1200" dirty="0" err="1">
                <a:latin typeface="Segoe UI Semilight" panose="020B0402040204020203" pitchFamily="34" charset="0"/>
                <a:cs typeface="Segoe UI Semilight" panose="020B0402040204020203" pitchFamily="34" charset="0"/>
              </a:rPr>
              <a:t>Mawile</a:t>
            </a:r>
            <a:r>
              <a:rPr lang="en-GB" sz="1200" dirty="0">
                <a:latin typeface="Segoe UI Semilight" panose="020B0402040204020203" pitchFamily="34" charset="0"/>
                <a:cs typeface="Segoe UI Semilight" panose="020B0402040204020203" pitchFamily="34" charset="0"/>
              </a:rPr>
              <a:t> is an interesting Pokemon. It has the joint lowest stats of a Mega Evolution, however sporting the dual type of Fairy and Steel and the ability Huge Power it is no surprise that it got use in competitive battles. Huge Power doubles the attack of a pokemon meaning with any investment </a:t>
            </a:r>
            <a:r>
              <a:rPr lang="en-GB" sz="1200" dirty="0" err="1">
                <a:latin typeface="Segoe UI Semilight" panose="020B0402040204020203" pitchFamily="34" charset="0"/>
                <a:cs typeface="Segoe UI Semilight" panose="020B0402040204020203" pitchFamily="34" charset="0"/>
              </a:rPr>
              <a:t>Mawile</a:t>
            </a:r>
            <a:r>
              <a:rPr lang="en-GB" sz="1200" dirty="0">
                <a:latin typeface="Segoe UI Semilight" panose="020B0402040204020203" pitchFamily="34" charset="0"/>
                <a:cs typeface="Segoe UI Semilight" panose="020B0402040204020203" pitchFamily="34" charset="0"/>
              </a:rPr>
              <a:t> can have an attack stat over 200!</a:t>
            </a:r>
          </a:p>
          <a:p>
            <a:endParaRPr lang="en-GB" dirty="0"/>
          </a:p>
        </p:txBody>
      </p:sp>
      <p:sp>
        <p:nvSpPr>
          <p:cNvPr id="4" name="Slide Number Placeholder 3"/>
          <p:cNvSpPr>
            <a:spLocks noGrp="1"/>
          </p:cNvSpPr>
          <p:nvPr>
            <p:ph type="sldNum" sz="quarter" idx="5"/>
          </p:nvPr>
        </p:nvSpPr>
        <p:spPr/>
        <p:txBody>
          <a:bodyPr/>
          <a:lstStyle/>
          <a:p>
            <a:fld id="{FAAAF053-6C99-4B48-844B-BDB751236A1E}" type="slidenum">
              <a:rPr lang="en-GB" smtClean="0"/>
              <a:t>9</a:t>
            </a:fld>
            <a:endParaRPr lang="en-GB"/>
          </a:p>
        </p:txBody>
      </p:sp>
    </p:spTree>
    <p:extLst>
      <p:ext uri="{BB962C8B-B14F-4D97-AF65-F5344CB8AC3E}">
        <p14:creationId xmlns:p14="http://schemas.microsoft.com/office/powerpoint/2010/main" val="2093729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2BF0-E32E-FF81-2BDC-747E9F9D53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7177CCC-66FB-754F-219E-D81E4918A7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DC0052F-6111-7686-6DCD-8CF9C0E071A8}"/>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E5212B10-5C4B-840F-D6CE-8CA7E1E6311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99220EC-492A-ED09-BC4A-09BDF0059E54}"/>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1591320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7F63C-02DD-F44B-C55D-BD8045B7F4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EC1EEAE-269C-A180-17D3-879079E31B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BE5A166-1CE2-5629-8BDD-63C41701EFEB}"/>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10968138-F41D-3D28-ECF3-660925F50E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04500C-15C5-AC5D-F077-DD4DE389016F}"/>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1510227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C47A81-86C7-A01B-3933-08ACED749B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5F576E2-1E07-E3F4-D5BD-07514E01B2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667971E-CE8C-87BE-D065-0615A362E876}"/>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71E57C8D-A66A-96A0-C889-7EC242AE9B1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AF405A-C59F-0356-0EC2-3C674ECB2A5C}"/>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3298397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33443-9A66-FA30-5CB9-6289EF44BD4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5343C87-FF31-DF0C-6C96-694DE9245F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088D9C0-F865-4FE3-6AFD-2AB966BD9707}"/>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82691F6C-38C4-6438-99C7-56CBD17A238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48649B8-7507-8680-C5A1-A048B2A1E6A3}"/>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2082028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138B-3107-6735-3103-28435EC40F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028E27F-E397-FB38-3AD0-F077C1F81B9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782EB2-CD27-CC57-D516-36427595214B}"/>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4A984D05-F538-AB34-90F1-59A4BDE4E8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33B4DE-EB58-51C7-CC7E-3967355B9002}"/>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758740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97569-5626-5042-AD38-A9EA99C711E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3E39667-5C7D-A473-B5D8-B6A44E50E1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AFD962E-05D6-2629-D6B3-1CD63E49AD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15633F2-23B1-7F60-7D33-2B382DCDD22C}"/>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6" name="Footer Placeholder 5">
            <a:extLst>
              <a:ext uri="{FF2B5EF4-FFF2-40B4-BE49-F238E27FC236}">
                <a16:creationId xmlns:a16="http://schemas.microsoft.com/office/drawing/2014/main" id="{EADF33B3-AAF6-837B-5E37-55EADD59B56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7ECD976-A610-7245-D4FF-3CB4F84D58A2}"/>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3405810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F1C74-C1C2-1DBD-A46D-4C66BE9626B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39DB80D-F143-816F-1FFD-F7C0048365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D47B17-FA05-124F-2030-B450C5D620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07BB10B-4556-E54D-2EF0-6EE4B62EE0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72C15E-0CCC-A4F2-04D9-A52D91F19A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320F691-E80E-2CC2-FA85-9CB7BF412D05}"/>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8" name="Footer Placeholder 7">
            <a:extLst>
              <a:ext uri="{FF2B5EF4-FFF2-40B4-BE49-F238E27FC236}">
                <a16:creationId xmlns:a16="http://schemas.microsoft.com/office/drawing/2014/main" id="{AFE019EF-D5E0-F702-F817-C78875EFD7B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31DF2BD-2965-2F8E-F4A7-B807C52F3177}"/>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2399034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FB1E5-A776-7528-B949-AA688D60A04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85C8016-D0B3-1723-4956-3C2148E0C2B5}"/>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4" name="Footer Placeholder 3">
            <a:extLst>
              <a:ext uri="{FF2B5EF4-FFF2-40B4-BE49-F238E27FC236}">
                <a16:creationId xmlns:a16="http://schemas.microsoft.com/office/drawing/2014/main" id="{6838A516-2CC5-687A-F35F-9892401840F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9DD14B1-2A8E-C532-8583-B0E6509009A9}"/>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4207612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A3E44C-ECE5-88AB-FF44-563D63886A7E}"/>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3" name="Footer Placeholder 2">
            <a:extLst>
              <a:ext uri="{FF2B5EF4-FFF2-40B4-BE49-F238E27FC236}">
                <a16:creationId xmlns:a16="http://schemas.microsoft.com/office/drawing/2014/main" id="{094C2F75-E2E8-4B19-C460-81749E26860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01BEBC3-5EC5-91B5-F04A-8F5782FA55A8}"/>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366989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4FFDC-2D72-97FC-6923-33508566D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7E1FC1C-FF32-D017-1FD4-80A1561D67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57C4D804-C836-1A1B-6324-B949BCA09F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A0B93D-8DBD-5FB2-634B-DDE09CF5B2CC}"/>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6" name="Footer Placeholder 5">
            <a:extLst>
              <a:ext uri="{FF2B5EF4-FFF2-40B4-BE49-F238E27FC236}">
                <a16:creationId xmlns:a16="http://schemas.microsoft.com/office/drawing/2014/main" id="{1655DBC0-33B9-1418-45FE-85C3D85ACDD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68DFD28-6D5C-E621-43A8-99C675D75462}"/>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3298216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F2622-4146-6D3D-9AE9-F9398BD56E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A0E339D-C7E4-D8E0-7FD9-8482E3EAC0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1CDF8BE-E337-BEB8-80A1-C668138EB9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A68C0A-08A1-6FAD-2872-8EA82355A443}"/>
              </a:ext>
            </a:extLst>
          </p:cNvPr>
          <p:cNvSpPr>
            <a:spLocks noGrp="1"/>
          </p:cNvSpPr>
          <p:nvPr>
            <p:ph type="dt" sz="half" idx="10"/>
          </p:nvPr>
        </p:nvSpPr>
        <p:spPr/>
        <p:txBody>
          <a:bodyPr/>
          <a:lstStyle/>
          <a:p>
            <a:fld id="{CB09F2BA-DD10-4B23-975B-4F7D42195D85}" type="datetimeFigureOut">
              <a:rPr lang="en-GB" smtClean="0"/>
              <a:t>27/04/2024</a:t>
            </a:fld>
            <a:endParaRPr lang="en-GB"/>
          </a:p>
        </p:txBody>
      </p:sp>
      <p:sp>
        <p:nvSpPr>
          <p:cNvPr id="6" name="Footer Placeholder 5">
            <a:extLst>
              <a:ext uri="{FF2B5EF4-FFF2-40B4-BE49-F238E27FC236}">
                <a16:creationId xmlns:a16="http://schemas.microsoft.com/office/drawing/2014/main" id="{FE8CC446-90F1-6A09-DDAB-6B09B4B4C1A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2AC92AA-D409-9D57-8B08-4F0BA5DE8F05}"/>
              </a:ext>
            </a:extLst>
          </p:cNvPr>
          <p:cNvSpPr>
            <a:spLocks noGrp="1"/>
          </p:cNvSpPr>
          <p:nvPr>
            <p:ph type="sldNum" sz="quarter" idx="12"/>
          </p:nvPr>
        </p:nvSpPr>
        <p:spPr/>
        <p:txBody>
          <a:bodyPr/>
          <a:lstStyle/>
          <a:p>
            <a:fld id="{936599FA-4D67-4BF8-86C8-CBADF1624F5F}" type="slidenum">
              <a:rPr lang="en-GB" smtClean="0"/>
              <a:t>‹#›</a:t>
            </a:fld>
            <a:endParaRPr lang="en-GB"/>
          </a:p>
        </p:txBody>
      </p:sp>
    </p:spTree>
    <p:extLst>
      <p:ext uri="{BB962C8B-B14F-4D97-AF65-F5344CB8AC3E}">
        <p14:creationId xmlns:p14="http://schemas.microsoft.com/office/powerpoint/2010/main" val="3311503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C8C37A-0133-CBAE-8366-BCBC61A3DB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BAAB5A3-36FF-504C-135C-5F5CD017C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3006F5E-0737-7A7C-DCE4-4F84977376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B09F2BA-DD10-4B23-975B-4F7D42195D85}" type="datetimeFigureOut">
              <a:rPr lang="en-GB" smtClean="0"/>
              <a:t>27/04/2024</a:t>
            </a:fld>
            <a:endParaRPr lang="en-GB"/>
          </a:p>
        </p:txBody>
      </p:sp>
      <p:sp>
        <p:nvSpPr>
          <p:cNvPr id="5" name="Footer Placeholder 4">
            <a:extLst>
              <a:ext uri="{FF2B5EF4-FFF2-40B4-BE49-F238E27FC236}">
                <a16:creationId xmlns:a16="http://schemas.microsoft.com/office/drawing/2014/main" id="{27EC4E7B-9676-52EF-088A-6A9B73CD86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A43695D-7DE0-38E2-055B-93DF9F9E90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36599FA-4D67-4BF8-86C8-CBADF1624F5F}" type="slidenum">
              <a:rPr lang="en-GB" smtClean="0"/>
              <a:t>‹#›</a:t>
            </a:fld>
            <a:endParaRPr lang="en-GB"/>
          </a:p>
        </p:txBody>
      </p:sp>
    </p:spTree>
    <p:extLst>
      <p:ext uri="{BB962C8B-B14F-4D97-AF65-F5344CB8AC3E}">
        <p14:creationId xmlns:p14="http://schemas.microsoft.com/office/powerpoint/2010/main" val="39209206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1.png"/><Relationship Id="rId7"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notesSlide" Target="../notesSlides/notesSlide2.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microsoft.com/office/2007/relationships/hdphoto" Target="../media/hdphoto1.wdp"/><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7" name="TextBox 6">
            <a:extLst>
              <a:ext uri="{FF2B5EF4-FFF2-40B4-BE49-F238E27FC236}">
                <a16:creationId xmlns:a16="http://schemas.microsoft.com/office/drawing/2014/main" id="{6532F311-3632-47B7-C325-4A501A28F8D2}"/>
              </a:ext>
            </a:extLst>
          </p:cNvPr>
          <p:cNvSpPr txBox="1"/>
          <p:nvPr/>
        </p:nvSpPr>
        <p:spPr>
          <a:xfrm>
            <a:off x="2124075" y="2200274"/>
            <a:ext cx="7620000" cy="1754326"/>
          </a:xfrm>
          <a:prstGeom prst="rect">
            <a:avLst/>
          </a:prstGeom>
          <a:noFill/>
        </p:spPr>
        <p:txBody>
          <a:bodyPr wrap="square" rtlCol="0">
            <a:spAutoFit/>
          </a:bodyPr>
          <a:lstStyle/>
          <a:p>
            <a:pPr algn="ctr"/>
            <a:r>
              <a:rPr lang="en-GB" sz="5400" dirty="0">
                <a:latin typeface="Segoe UI Semilight" panose="020B0402040204020203" pitchFamily="34" charset="0"/>
                <a:cs typeface="Segoe UI Semilight" panose="020B0402040204020203" pitchFamily="34" charset="0"/>
              </a:rPr>
              <a:t>A Dive into Pokémon's In-game Stats</a:t>
            </a:r>
          </a:p>
        </p:txBody>
      </p:sp>
      <p:sp>
        <p:nvSpPr>
          <p:cNvPr id="8" name="TextBox 7">
            <a:extLst>
              <a:ext uri="{FF2B5EF4-FFF2-40B4-BE49-F238E27FC236}">
                <a16:creationId xmlns:a16="http://schemas.microsoft.com/office/drawing/2014/main" id="{A3EF094A-531D-A2C2-B2FA-34CD30DA8051}"/>
              </a:ext>
            </a:extLst>
          </p:cNvPr>
          <p:cNvSpPr txBox="1"/>
          <p:nvPr/>
        </p:nvSpPr>
        <p:spPr>
          <a:xfrm>
            <a:off x="10629900" y="6400800"/>
            <a:ext cx="1428750" cy="369332"/>
          </a:xfrm>
          <a:prstGeom prst="rect">
            <a:avLst/>
          </a:prstGeom>
          <a:noFill/>
        </p:spPr>
        <p:txBody>
          <a:bodyPr wrap="square" rtlCol="0">
            <a:spAutoFit/>
          </a:bodyPr>
          <a:lstStyle/>
          <a:p>
            <a:r>
              <a:rPr lang="en-GB" dirty="0">
                <a:latin typeface="Segoe UI Semilight" panose="020B0402040204020203" pitchFamily="34" charset="0"/>
                <a:cs typeface="Segoe UI Semilight" panose="020B0402040204020203" pitchFamily="34" charset="0"/>
              </a:rPr>
              <a:t>By Elliot Kerr</a:t>
            </a:r>
          </a:p>
        </p:txBody>
      </p:sp>
      <p:pic>
        <p:nvPicPr>
          <p:cNvPr id="9" name="Picture 8">
            <a:extLst>
              <a:ext uri="{FF2B5EF4-FFF2-40B4-BE49-F238E27FC236}">
                <a16:creationId xmlns:a16="http://schemas.microsoft.com/office/drawing/2014/main" id="{9B9B8C74-F763-582C-EAC1-7D903DD91A43}"/>
              </a:ext>
            </a:extLst>
          </p:cNvPr>
          <p:cNvPicPr>
            <a:picLocks noChangeAspect="1"/>
          </p:cNvPicPr>
          <p:nvPr/>
        </p:nvPicPr>
        <p:blipFill>
          <a:blip r:embed="rId4"/>
          <a:stretch>
            <a:fillRect/>
          </a:stretch>
        </p:blipFill>
        <p:spPr>
          <a:xfrm>
            <a:off x="0" y="4107061"/>
            <a:ext cx="2981325" cy="2750377"/>
          </a:xfrm>
          <a:prstGeom prst="rect">
            <a:avLst/>
          </a:prstGeom>
        </p:spPr>
      </p:pic>
      <p:pic>
        <p:nvPicPr>
          <p:cNvPr id="3074" name="Picture 2">
            <a:extLst>
              <a:ext uri="{FF2B5EF4-FFF2-40B4-BE49-F238E27FC236}">
                <a16:creationId xmlns:a16="http://schemas.microsoft.com/office/drawing/2014/main" id="{4F62FA89-9B94-114B-AF31-E8D9B6B537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2218464" cy="2047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104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pic>
        <p:nvPicPr>
          <p:cNvPr id="5" name="Picture 4" descr="A chart with blue and yellow lines&#10;&#10;Description automatically generated">
            <a:extLst>
              <a:ext uri="{FF2B5EF4-FFF2-40B4-BE49-F238E27FC236}">
                <a16:creationId xmlns:a16="http://schemas.microsoft.com/office/drawing/2014/main" id="{95656DC9-F389-913E-386B-13048AEBFE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919" y="866226"/>
            <a:ext cx="6993328" cy="5919550"/>
          </a:xfrm>
          <a:prstGeom prst="rect">
            <a:avLst/>
          </a:prstGeom>
        </p:spPr>
      </p:pic>
      <p:sp>
        <p:nvSpPr>
          <p:cNvPr id="9" name="TextBox 8">
            <a:extLst>
              <a:ext uri="{FF2B5EF4-FFF2-40B4-BE49-F238E27FC236}">
                <a16:creationId xmlns:a16="http://schemas.microsoft.com/office/drawing/2014/main" id="{B9714A3B-841C-BCE3-CFC6-7D0223E944F6}"/>
              </a:ext>
            </a:extLst>
          </p:cNvPr>
          <p:cNvSpPr txBox="1"/>
          <p:nvPr/>
        </p:nvSpPr>
        <p:spPr>
          <a:xfrm>
            <a:off x="113919" y="35229"/>
            <a:ext cx="8336829" cy="830997"/>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last thing to look at is how each pokemon stacks up against others. We will do this by plotting all non-mega, non-primal pokemon with a BST over 600. We have 39 pokemon out of 1025 that have a Base Stat Total over 600, so we can just plot them all</a:t>
            </a:r>
          </a:p>
        </p:txBody>
      </p:sp>
      <p:sp>
        <p:nvSpPr>
          <p:cNvPr id="12" name="TextBox 11">
            <a:extLst>
              <a:ext uri="{FF2B5EF4-FFF2-40B4-BE49-F238E27FC236}">
                <a16:creationId xmlns:a16="http://schemas.microsoft.com/office/drawing/2014/main" id="{45DA0513-27C0-BAFA-8128-8627DFE75150}"/>
              </a:ext>
            </a:extLst>
          </p:cNvPr>
          <p:cNvSpPr txBox="1"/>
          <p:nvPr/>
        </p:nvSpPr>
        <p:spPr>
          <a:xfrm>
            <a:off x="7770588" y="4140326"/>
            <a:ext cx="3702177" cy="1323439"/>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majority of the pokemon in this list are legendaries or mythicals, but we have 3 that aren’t. These three pokemon are Slaking, Hero Form </a:t>
            </a:r>
            <a:r>
              <a:rPr lang="en-GB" sz="1600" dirty="0" err="1">
                <a:latin typeface="Segoe UI Semilight" panose="020B0402040204020203" pitchFamily="34" charset="0"/>
                <a:cs typeface="Segoe UI Semilight" panose="020B0402040204020203" pitchFamily="34" charset="0"/>
              </a:rPr>
              <a:t>Palafin</a:t>
            </a:r>
            <a:r>
              <a:rPr lang="en-GB" sz="1600" dirty="0">
                <a:latin typeface="Segoe UI Semilight" panose="020B0402040204020203" pitchFamily="34" charset="0"/>
                <a:cs typeface="Segoe UI Semilight" panose="020B0402040204020203" pitchFamily="34" charset="0"/>
              </a:rPr>
              <a:t> and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School Form.</a:t>
            </a:r>
          </a:p>
        </p:txBody>
      </p:sp>
      <p:sp>
        <p:nvSpPr>
          <p:cNvPr id="13" name="TextBox 12">
            <a:extLst>
              <a:ext uri="{FF2B5EF4-FFF2-40B4-BE49-F238E27FC236}">
                <a16:creationId xmlns:a16="http://schemas.microsoft.com/office/drawing/2014/main" id="{67FF33D1-EBA6-7B67-E989-CFFFAB8E9109}"/>
              </a:ext>
            </a:extLst>
          </p:cNvPr>
          <p:cNvSpPr txBox="1"/>
          <p:nvPr/>
        </p:nvSpPr>
        <p:spPr>
          <a:xfrm>
            <a:off x="7770589" y="1859340"/>
            <a:ext cx="3702177" cy="1815882"/>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We see that the “God Pokemon” </a:t>
            </a:r>
            <a:r>
              <a:rPr lang="en-GB" sz="1600" dirty="0" err="1">
                <a:latin typeface="Segoe UI Semilight" panose="020B0402040204020203" pitchFamily="34" charset="0"/>
                <a:cs typeface="Segoe UI Semilight" panose="020B0402040204020203" pitchFamily="34" charset="0"/>
              </a:rPr>
              <a:t>Arceus</a:t>
            </a:r>
            <a:r>
              <a:rPr lang="en-GB" sz="1600" dirty="0">
                <a:latin typeface="Segoe UI Semilight" panose="020B0402040204020203" pitchFamily="34" charset="0"/>
                <a:cs typeface="Segoe UI Semilight" panose="020B0402040204020203" pitchFamily="34" charset="0"/>
              </a:rPr>
              <a:t> is number 1 followed closely by </a:t>
            </a:r>
            <a:r>
              <a:rPr lang="en-GB" sz="1600" dirty="0" err="1">
                <a:latin typeface="Segoe UI Semilight" panose="020B0402040204020203" pitchFamily="34" charset="0"/>
                <a:cs typeface="Segoe UI Semilight" panose="020B0402040204020203" pitchFamily="34" charset="0"/>
              </a:rPr>
              <a:t>Terapagos</a:t>
            </a:r>
            <a:r>
              <a:rPr lang="en-GB" sz="1600" dirty="0">
                <a:latin typeface="Segoe UI Semilight" panose="020B0402040204020203" pitchFamily="34" charset="0"/>
                <a:cs typeface="Segoe UI Semilight" panose="020B0402040204020203" pitchFamily="34" charset="0"/>
              </a:rPr>
              <a:t> Stellar from Generation 9, Crowned Sword </a:t>
            </a:r>
            <a:r>
              <a:rPr lang="en-GB" sz="1600" dirty="0" err="1">
                <a:latin typeface="Segoe UI Semilight" panose="020B0402040204020203" pitchFamily="34" charset="0"/>
                <a:cs typeface="Segoe UI Semilight" panose="020B0402040204020203" pitchFamily="34" charset="0"/>
              </a:rPr>
              <a:t>Zacian</a:t>
            </a:r>
            <a:r>
              <a:rPr lang="en-GB" sz="1600" dirty="0">
                <a:latin typeface="Segoe UI Semilight" panose="020B0402040204020203" pitchFamily="34" charset="0"/>
                <a:cs typeface="Segoe UI Semilight" panose="020B0402040204020203" pitchFamily="34" charset="0"/>
              </a:rPr>
              <a:t> and Shield </a:t>
            </a:r>
            <a:r>
              <a:rPr lang="en-GB" sz="1600" dirty="0" err="1">
                <a:latin typeface="Segoe UI Semilight" panose="020B0402040204020203" pitchFamily="34" charset="0"/>
                <a:cs typeface="Segoe UI Semilight" panose="020B0402040204020203" pitchFamily="34" charset="0"/>
              </a:rPr>
              <a:t>Zamazenta</a:t>
            </a:r>
            <a:r>
              <a:rPr lang="en-GB" sz="1600" dirty="0">
                <a:latin typeface="Segoe UI Semilight" panose="020B0402040204020203" pitchFamily="34" charset="0"/>
                <a:cs typeface="Segoe UI Semilight" panose="020B0402040204020203" pitchFamily="34" charset="0"/>
              </a:rPr>
              <a:t> from Generation 8 and both </a:t>
            </a:r>
            <a:r>
              <a:rPr lang="en-GB" sz="1600" dirty="0" err="1">
                <a:latin typeface="Segoe UI Semilight" panose="020B0402040204020203" pitchFamily="34" charset="0"/>
                <a:cs typeface="Segoe UI Semilight" panose="020B0402040204020203" pitchFamily="34" charset="0"/>
              </a:rPr>
              <a:t>Kyurem</a:t>
            </a:r>
            <a:r>
              <a:rPr lang="en-GB" sz="1600" dirty="0">
                <a:latin typeface="Segoe UI Semilight" panose="020B0402040204020203" pitchFamily="34" charset="0"/>
                <a:cs typeface="Segoe UI Semilight" panose="020B0402040204020203" pitchFamily="34" charset="0"/>
              </a:rPr>
              <a:t> Black and White from Generation 5.</a:t>
            </a:r>
          </a:p>
        </p:txBody>
      </p:sp>
    </p:spTree>
    <p:extLst>
      <p:ext uri="{BB962C8B-B14F-4D97-AF65-F5344CB8AC3E}">
        <p14:creationId xmlns:p14="http://schemas.microsoft.com/office/powerpoint/2010/main" val="308219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9" name="TextBox 8">
            <a:extLst>
              <a:ext uri="{FF2B5EF4-FFF2-40B4-BE49-F238E27FC236}">
                <a16:creationId xmlns:a16="http://schemas.microsoft.com/office/drawing/2014/main" id="{8367584C-AA24-55BF-7AD0-C86A47750D56}"/>
              </a:ext>
            </a:extLst>
          </p:cNvPr>
          <p:cNvSpPr txBox="1"/>
          <p:nvPr/>
        </p:nvSpPr>
        <p:spPr>
          <a:xfrm>
            <a:off x="0" y="998860"/>
            <a:ext cx="9521952" cy="1323439"/>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1. Slaking - Slaking is a generation 3 pokemon with ridiculous stats, rivalling those of the box art legendaries from </a:t>
            </a:r>
            <a:r>
              <a:rPr lang="en-GB" sz="1600" dirty="0" err="1">
                <a:latin typeface="Segoe UI Semilight" panose="020B0402040204020203" pitchFamily="34" charset="0"/>
                <a:cs typeface="Segoe UI Semilight" panose="020B0402040204020203" pitchFamily="34" charset="0"/>
              </a:rPr>
              <a:t>Hoenn</a:t>
            </a:r>
            <a:r>
              <a:rPr lang="en-GB" sz="1600" dirty="0">
                <a:latin typeface="Segoe UI Semilight" panose="020B0402040204020203" pitchFamily="34" charset="0"/>
                <a:cs typeface="Segoe UI Semilight" panose="020B0402040204020203" pitchFamily="34" charset="0"/>
              </a:rPr>
              <a:t>. With a 160 base attack stat, it will run through any team. However, these stats come at a cost. Since Slaking isn't a legendary pokemon, they gave it the ability "Truant". This makes it so Slaking can't attack every other turn, making it so the opposition has a turn to do something without massive damage coming from Slaking</a:t>
            </a:r>
          </a:p>
        </p:txBody>
      </p:sp>
      <p:pic>
        <p:nvPicPr>
          <p:cNvPr id="11" name="Picture 10">
            <a:extLst>
              <a:ext uri="{FF2B5EF4-FFF2-40B4-BE49-F238E27FC236}">
                <a16:creationId xmlns:a16="http://schemas.microsoft.com/office/drawing/2014/main" id="{3BF5FA27-CB2B-CF0A-92CC-0C3B8AE33513}"/>
              </a:ext>
            </a:extLst>
          </p:cNvPr>
          <p:cNvPicPr>
            <a:picLocks noChangeAspect="1"/>
          </p:cNvPicPr>
          <p:nvPr/>
        </p:nvPicPr>
        <p:blipFill>
          <a:blip r:embed="rId4"/>
          <a:stretch>
            <a:fillRect/>
          </a:stretch>
        </p:blipFill>
        <p:spPr>
          <a:xfrm>
            <a:off x="3485079" y="2069851"/>
            <a:ext cx="5830114" cy="504895"/>
          </a:xfrm>
          <a:prstGeom prst="rect">
            <a:avLst/>
          </a:prstGeom>
        </p:spPr>
      </p:pic>
      <p:sp>
        <p:nvSpPr>
          <p:cNvPr id="13" name="TextBox 12">
            <a:extLst>
              <a:ext uri="{FF2B5EF4-FFF2-40B4-BE49-F238E27FC236}">
                <a16:creationId xmlns:a16="http://schemas.microsoft.com/office/drawing/2014/main" id="{12465420-EB89-E216-C04C-3BDAA6A23699}"/>
              </a:ext>
            </a:extLst>
          </p:cNvPr>
          <p:cNvSpPr txBox="1"/>
          <p:nvPr/>
        </p:nvSpPr>
        <p:spPr>
          <a:xfrm>
            <a:off x="-38764" y="2674968"/>
            <a:ext cx="9218905" cy="1569660"/>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2. Hero Form </a:t>
            </a:r>
            <a:r>
              <a:rPr lang="en-GB" sz="1600" dirty="0" err="1">
                <a:latin typeface="Segoe UI Semilight" panose="020B0402040204020203" pitchFamily="34" charset="0"/>
                <a:cs typeface="Segoe UI Semilight" panose="020B0402040204020203" pitchFamily="34" charset="0"/>
              </a:rPr>
              <a:t>Palafin</a:t>
            </a:r>
            <a:r>
              <a:rPr lang="en-GB" sz="1600" dirty="0">
                <a:latin typeface="Segoe UI Semilight" panose="020B0402040204020203" pitchFamily="34" charset="0"/>
                <a:cs typeface="Segoe UI Semilight" panose="020B0402040204020203" pitchFamily="34" charset="0"/>
              </a:rPr>
              <a:t> - New to Generation 9, </a:t>
            </a:r>
            <a:r>
              <a:rPr lang="en-GB" sz="1600" dirty="0" err="1">
                <a:latin typeface="Segoe UI Semilight" panose="020B0402040204020203" pitchFamily="34" charset="0"/>
                <a:cs typeface="Segoe UI Semilight" panose="020B0402040204020203" pitchFamily="34" charset="0"/>
              </a:rPr>
              <a:t>Palafin</a:t>
            </a:r>
            <a:r>
              <a:rPr lang="en-GB" sz="1600" dirty="0">
                <a:latin typeface="Segoe UI Semilight" panose="020B0402040204020203" pitchFamily="34" charset="0"/>
                <a:cs typeface="Segoe UI Semilight" panose="020B0402040204020203" pitchFamily="34" charset="0"/>
              </a:rPr>
              <a:t> is a small dolphin pokemon with mediocre base stats of 457. However, what makes this pokemon so strong is the ability. If </a:t>
            </a:r>
            <a:r>
              <a:rPr lang="en-GB" sz="1600" dirty="0" err="1">
                <a:latin typeface="Segoe UI Semilight" panose="020B0402040204020203" pitchFamily="34" charset="0"/>
                <a:cs typeface="Segoe UI Semilight" panose="020B0402040204020203" pitchFamily="34" charset="0"/>
              </a:rPr>
              <a:t>Palafin</a:t>
            </a:r>
            <a:r>
              <a:rPr lang="en-GB" sz="1600" dirty="0">
                <a:latin typeface="Segoe UI Semilight" panose="020B0402040204020203" pitchFamily="34" charset="0"/>
                <a:cs typeface="Segoe UI Semilight" panose="020B0402040204020203" pitchFamily="34" charset="0"/>
              </a:rPr>
              <a:t> switches out, it will active the ability "Zero to Hero", where </a:t>
            </a:r>
            <a:r>
              <a:rPr lang="en-GB" sz="1600" dirty="0" err="1">
                <a:latin typeface="Segoe UI Semilight" panose="020B0402040204020203" pitchFamily="34" charset="0"/>
                <a:cs typeface="Segoe UI Semilight" panose="020B0402040204020203" pitchFamily="34" charset="0"/>
              </a:rPr>
              <a:t>Palafin</a:t>
            </a:r>
            <a:r>
              <a:rPr lang="en-GB" sz="1600" dirty="0">
                <a:latin typeface="Segoe UI Semilight" panose="020B0402040204020203" pitchFamily="34" charset="0"/>
                <a:cs typeface="Segoe UI Semilight" panose="020B0402040204020203" pitchFamily="34" charset="0"/>
              </a:rPr>
              <a:t> will return to the battle in Hero Form. With the same attack stat as Slaking it packs a punch(no pun intended) using its signature priority water move, "Jet Punch". The obvious draw back for such a strong pokemon is having to switch it out to transform, but you can find work arounds to it</a:t>
            </a:r>
          </a:p>
        </p:txBody>
      </p:sp>
      <p:pic>
        <p:nvPicPr>
          <p:cNvPr id="15" name="Picture 14">
            <a:extLst>
              <a:ext uri="{FF2B5EF4-FFF2-40B4-BE49-F238E27FC236}">
                <a16:creationId xmlns:a16="http://schemas.microsoft.com/office/drawing/2014/main" id="{3681B600-83EB-8D8E-15D1-8F12DC3BA798}"/>
              </a:ext>
            </a:extLst>
          </p:cNvPr>
          <p:cNvPicPr>
            <a:picLocks noChangeAspect="1"/>
          </p:cNvPicPr>
          <p:nvPr/>
        </p:nvPicPr>
        <p:blipFill>
          <a:blip r:embed="rId5"/>
          <a:stretch>
            <a:fillRect/>
          </a:stretch>
        </p:blipFill>
        <p:spPr>
          <a:xfrm>
            <a:off x="3485079" y="4020955"/>
            <a:ext cx="5830114" cy="647790"/>
          </a:xfrm>
          <a:prstGeom prst="rect">
            <a:avLst/>
          </a:prstGeom>
        </p:spPr>
      </p:pic>
      <p:sp>
        <p:nvSpPr>
          <p:cNvPr id="17" name="TextBox 16">
            <a:extLst>
              <a:ext uri="{FF2B5EF4-FFF2-40B4-BE49-F238E27FC236}">
                <a16:creationId xmlns:a16="http://schemas.microsoft.com/office/drawing/2014/main" id="{BB80D593-BE6E-4837-5287-AAD307B53E90}"/>
              </a:ext>
            </a:extLst>
          </p:cNvPr>
          <p:cNvSpPr txBox="1"/>
          <p:nvPr/>
        </p:nvSpPr>
        <p:spPr>
          <a:xfrm>
            <a:off x="98298" y="4805938"/>
            <a:ext cx="9081843" cy="1323439"/>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3.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School Form - Native to </a:t>
            </a:r>
            <a:r>
              <a:rPr lang="en-GB" sz="1600" dirty="0" err="1">
                <a:latin typeface="Segoe UI Semilight" panose="020B0402040204020203" pitchFamily="34" charset="0"/>
                <a:cs typeface="Segoe UI Semilight" panose="020B0402040204020203" pitchFamily="34" charset="0"/>
              </a:rPr>
              <a:t>Alola</a:t>
            </a:r>
            <a:r>
              <a:rPr lang="en-GB" sz="1600" dirty="0">
                <a:latin typeface="Segoe UI Semilight" panose="020B0402040204020203" pitchFamily="34" charset="0"/>
                <a:cs typeface="Segoe UI Semilight" panose="020B0402040204020203" pitchFamily="34" charset="0"/>
              </a:rPr>
              <a:t>,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is a generation 7 pokemon with terrible stats. It has 175 total, the least out of all generation 7 pokemon. However,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has an ability "Schooling" where, when above 25% HP,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transforms to it's school form. As seen below, the change is immense. Boasting a 140 base attack and special attack stat, </a:t>
            </a:r>
            <a:r>
              <a:rPr lang="en-GB" sz="1600" dirty="0" err="1">
                <a:latin typeface="Segoe UI Semilight" panose="020B0402040204020203" pitchFamily="34" charset="0"/>
                <a:cs typeface="Segoe UI Semilight" panose="020B0402040204020203" pitchFamily="34" charset="0"/>
              </a:rPr>
              <a:t>Wishiwashi</a:t>
            </a:r>
            <a:r>
              <a:rPr lang="en-GB" sz="1600" dirty="0">
                <a:latin typeface="Segoe UI Semilight" panose="020B0402040204020203" pitchFamily="34" charset="0"/>
                <a:cs typeface="Segoe UI Semilight" panose="020B0402040204020203" pitchFamily="34" charset="0"/>
              </a:rPr>
              <a:t> becomes a menace. Anyone that has played through Sun and Moon will know this from the Trial at Brooklet Hill</a:t>
            </a:r>
          </a:p>
        </p:txBody>
      </p:sp>
      <p:pic>
        <p:nvPicPr>
          <p:cNvPr id="19" name="Picture 18">
            <a:extLst>
              <a:ext uri="{FF2B5EF4-FFF2-40B4-BE49-F238E27FC236}">
                <a16:creationId xmlns:a16="http://schemas.microsoft.com/office/drawing/2014/main" id="{962B982C-22A7-AEF3-937C-A11D634FACA7}"/>
              </a:ext>
            </a:extLst>
          </p:cNvPr>
          <p:cNvPicPr>
            <a:picLocks noChangeAspect="1"/>
          </p:cNvPicPr>
          <p:nvPr/>
        </p:nvPicPr>
        <p:blipFill>
          <a:blip r:embed="rId6"/>
          <a:stretch>
            <a:fillRect/>
          </a:stretch>
        </p:blipFill>
        <p:spPr>
          <a:xfrm>
            <a:off x="3485079" y="6082696"/>
            <a:ext cx="5830114" cy="630282"/>
          </a:xfrm>
          <a:prstGeom prst="rect">
            <a:avLst/>
          </a:prstGeom>
        </p:spPr>
      </p:pic>
      <p:pic>
        <p:nvPicPr>
          <p:cNvPr id="20" name="Picture 19">
            <a:extLst>
              <a:ext uri="{FF2B5EF4-FFF2-40B4-BE49-F238E27FC236}">
                <a16:creationId xmlns:a16="http://schemas.microsoft.com/office/drawing/2014/main" id="{B60E8E28-D09E-795E-5158-CA8E115988D5}"/>
              </a:ext>
            </a:extLst>
          </p:cNvPr>
          <p:cNvPicPr>
            <a:picLocks noChangeAspect="1"/>
          </p:cNvPicPr>
          <p:nvPr/>
        </p:nvPicPr>
        <p:blipFill>
          <a:blip r:embed="rId7"/>
          <a:stretch>
            <a:fillRect/>
          </a:stretch>
        </p:blipFill>
        <p:spPr>
          <a:xfrm>
            <a:off x="9464039" y="1346777"/>
            <a:ext cx="1225300" cy="954202"/>
          </a:xfrm>
          <a:prstGeom prst="rect">
            <a:avLst/>
          </a:prstGeom>
        </p:spPr>
      </p:pic>
      <p:pic>
        <p:nvPicPr>
          <p:cNvPr id="8194" name="Picture 2" descr="Palafin - #964 - Serebii.net Pokédex">
            <a:extLst>
              <a:ext uri="{FF2B5EF4-FFF2-40B4-BE49-F238E27FC236}">
                <a16:creationId xmlns:a16="http://schemas.microsoft.com/office/drawing/2014/main" id="{A196B9CD-5811-D36B-5887-4A2F2B15FD6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68221" y="3651921"/>
            <a:ext cx="1143572" cy="114357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Palafin | Pokédex">
            <a:extLst>
              <a:ext uri="{FF2B5EF4-FFF2-40B4-BE49-F238E27FC236}">
                <a16:creationId xmlns:a16="http://schemas.microsoft.com/office/drawing/2014/main" id="{E81C372D-0551-437D-F0D6-9CB5105D524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764964" y="2574746"/>
            <a:ext cx="1427036" cy="1427036"/>
          </a:xfrm>
          <a:prstGeom prst="rect">
            <a:avLst/>
          </a:prstGeom>
          <a:noFill/>
          <a:extLst>
            <a:ext uri="{909E8E84-426E-40DD-AFC4-6F175D3DCCD1}">
              <a14:hiddenFill xmlns:a14="http://schemas.microsoft.com/office/drawing/2010/main">
                <a:solidFill>
                  <a:srgbClr val="FFFFFF"/>
                </a:solidFill>
              </a14:hiddenFill>
            </a:ext>
          </a:extLst>
        </p:spPr>
      </p:pic>
      <p:sp>
        <p:nvSpPr>
          <p:cNvPr id="21" name="Arrow: Right 20">
            <a:extLst>
              <a:ext uri="{FF2B5EF4-FFF2-40B4-BE49-F238E27FC236}">
                <a16:creationId xmlns:a16="http://schemas.microsoft.com/office/drawing/2014/main" id="{1D4DAF1B-8FEE-42E5-4CC7-9A5839605C68}"/>
              </a:ext>
            </a:extLst>
          </p:cNvPr>
          <p:cNvSpPr/>
          <p:nvPr/>
        </p:nvSpPr>
        <p:spPr>
          <a:xfrm rot="19230833">
            <a:off x="10270059" y="3677131"/>
            <a:ext cx="747558" cy="238468"/>
          </a:xfrm>
          <a:prstGeom prst="rightArrow">
            <a:avLst/>
          </a:prstGeom>
          <a:solidFill>
            <a:srgbClr val="3B5FAB"/>
          </a:solidFill>
          <a:ln>
            <a:solidFill>
              <a:srgbClr val="3B5FA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198" name="Picture 6" descr="Wishiwashi - WikiDex, la enciclopedia Pokémon">
            <a:extLst>
              <a:ext uri="{FF2B5EF4-FFF2-40B4-BE49-F238E27FC236}">
                <a16:creationId xmlns:a16="http://schemas.microsoft.com/office/drawing/2014/main" id="{ECE09CD6-CB61-C30C-8AB4-592B34BDE82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624753" y="4880391"/>
            <a:ext cx="1546948" cy="1427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3941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nodeType="withEffect">
                                  <p:stCondLst>
                                    <p:cond delay="0"/>
                                  </p:stCondLst>
                                  <p:childTnLst>
                                    <p:set>
                                      <p:cBhvr>
                                        <p:cTn id="23" dur="1" fill="hold">
                                          <p:stCondLst>
                                            <p:cond delay="0"/>
                                          </p:stCondLst>
                                        </p:cTn>
                                        <p:tgtEl>
                                          <p:spTgt spid="8194"/>
                                        </p:tgtEl>
                                        <p:attrNameLst>
                                          <p:attrName>style.visibility</p:attrName>
                                        </p:attrNameLst>
                                      </p:cBhvr>
                                      <p:to>
                                        <p:strVal val="visible"/>
                                      </p:to>
                                    </p:set>
                                    <p:animEffect transition="in" filter="fade">
                                      <p:cBhvr>
                                        <p:cTn id="24" dur="500"/>
                                        <p:tgtEl>
                                          <p:spTgt spid="819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nodeType="withEffect">
                                  <p:stCondLst>
                                    <p:cond delay="0"/>
                                  </p:stCondLst>
                                  <p:childTnLst>
                                    <p:set>
                                      <p:cBhvr>
                                        <p:cTn id="29" dur="1" fill="hold">
                                          <p:stCondLst>
                                            <p:cond delay="0"/>
                                          </p:stCondLst>
                                        </p:cTn>
                                        <p:tgtEl>
                                          <p:spTgt spid="8196"/>
                                        </p:tgtEl>
                                        <p:attrNameLst>
                                          <p:attrName>style.visibility</p:attrName>
                                        </p:attrNameLst>
                                      </p:cBhvr>
                                      <p:to>
                                        <p:strVal val="visible"/>
                                      </p:to>
                                    </p:set>
                                    <p:animEffect transition="in" filter="fade">
                                      <p:cBhvr>
                                        <p:cTn id="30" dur="500"/>
                                        <p:tgtEl>
                                          <p:spTgt spid="819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ntr" presetSubtype="0" fill="hold" nodeType="withEffect">
                                  <p:stCondLst>
                                    <p:cond delay="0"/>
                                  </p:stCondLst>
                                  <p:childTnLst>
                                    <p:set>
                                      <p:cBhvr>
                                        <p:cTn id="40" dur="1" fill="hold">
                                          <p:stCondLst>
                                            <p:cond delay="0"/>
                                          </p:stCondLst>
                                        </p:cTn>
                                        <p:tgtEl>
                                          <p:spTgt spid="8198"/>
                                        </p:tgtEl>
                                        <p:attrNameLst>
                                          <p:attrName>style.visibility</p:attrName>
                                        </p:attrNameLst>
                                      </p:cBhvr>
                                      <p:to>
                                        <p:strVal val="visible"/>
                                      </p:to>
                                    </p:set>
                                    <p:animEffect transition="in" filter="fade">
                                      <p:cBhvr>
                                        <p:cTn id="41" dur="500"/>
                                        <p:tgtEl>
                                          <p:spTgt spid="8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7" grpId="0"/>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6" name="TextBox 5">
            <a:extLst>
              <a:ext uri="{FF2B5EF4-FFF2-40B4-BE49-F238E27FC236}">
                <a16:creationId xmlns:a16="http://schemas.microsoft.com/office/drawing/2014/main" id="{414E6A49-83FA-DB05-6F68-0B4CD33F0041}"/>
              </a:ext>
            </a:extLst>
          </p:cNvPr>
          <p:cNvSpPr txBox="1"/>
          <p:nvPr/>
        </p:nvSpPr>
        <p:spPr>
          <a:xfrm>
            <a:off x="185134" y="108033"/>
            <a:ext cx="6348977" cy="461665"/>
          </a:xfrm>
          <a:prstGeom prst="rect">
            <a:avLst/>
          </a:prstGeom>
          <a:noFill/>
        </p:spPr>
        <p:txBody>
          <a:bodyPr wrap="square" rtlCol="0">
            <a:spAutoFit/>
          </a:bodyPr>
          <a:lstStyle/>
          <a:p>
            <a:r>
              <a:rPr lang="en-GB" sz="2400" dirty="0">
                <a:latin typeface="Segoe UI Semilight" panose="020B0402040204020203" pitchFamily="34" charset="0"/>
                <a:cs typeface="Segoe UI Semilight" panose="020B0402040204020203" pitchFamily="34" charset="0"/>
              </a:rPr>
              <a:t>Conclusion</a:t>
            </a:r>
          </a:p>
        </p:txBody>
      </p:sp>
      <p:sp>
        <p:nvSpPr>
          <p:cNvPr id="7" name="TextBox 6">
            <a:extLst>
              <a:ext uri="{FF2B5EF4-FFF2-40B4-BE49-F238E27FC236}">
                <a16:creationId xmlns:a16="http://schemas.microsoft.com/office/drawing/2014/main" id="{F481F15A-E94F-0A12-B25A-103ED08E939B}"/>
              </a:ext>
            </a:extLst>
          </p:cNvPr>
          <p:cNvSpPr txBox="1"/>
          <p:nvPr/>
        </p:nvSpPr>
        <p:spPr>
          <a:xfrm>
            <a:off x="185134" y="569698"/>
            <a:ext cx="9521952" cy="584775"/>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Pokemon have developed a lot over the years. We found that the mean and median BSTs have increased over the years, although some decreased a little compared to previous years. </a:t>
            </a:r>
          </a:p>
        </p:txBody>
      </p:sp>
      <p:sp>
        <p:nvSpPr>
          <p:cNvPr id="8" name="TextBox 7">
            <a:extLst>
              <a:ext uri="{FF2B5EF4-FFF2-40B4-BE49-F238E27FC236}">
                <a16:creationId xmlns:a16="http://schemas.microsoft.com/office/drawing/2014/main" id="{AEBC8A11-5A2E-AC83-0989-520423EE38EC}"/>
              </a:ext>
            </a:extLst>
          </p:cNvPr>
          <p:cNvSpPr txBox="1"/>
          <p:nvPr/>
        </p:nvSpPr>
        <p:spPr>
          <a:xfrm>
            <a:off x="185133" y="1197620"/>
            <a:ext cx="11073417" cy="1323439"/>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Grouped together, generations 1,2 and 3 had the lowest mean, median and total count of all pokemon with a BST of at least 600 and over 600. This shows the game designers have created a larger quantity of stronger pokemon compared to the first three generations, most likely due to the adapting to the overall game design each generation. This creates a small power curve, so the next generation will need at least a few pokemon strong enough to "hang" with the others at that level</a:t>
            </a:r>
          </a:p>
        </p:txBody>
      </p:sp>
      <p:sp>
        <p:nvSpPr>
          <p:cNvPr id="9" name="TextBox 8">
            <a:extLst>
              <a:ext uri="{FF2B5EF4-FFF2-40B4-BE49-F238E27FC236}">
                <a16:creationId xmlns:a16="http://schemas.microsoft.com/office/drawing/2014/main" id="{492EB5F4-62AB-9EB1-5B6F-5689A90CB0C5}"/>
              </a:ext>
            </a:extLst>
          </p:cNvPr>
          <p:cNvSpPr txBox="1"/>
          <p:nvPr/>
        </p:nvSpPr>
        <p:spPr>
          <a:xfrm>
            <a:off x="185132" y="2557334"/>
            <a:ext cx="11073417" cy="1323439"/>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We have seen some trends and patterns in our graphs that point towards development, although perhaps a peak too soon. Generation 4 was consistently close to the top when it came to means, medians, and counts while the generations after seemed to be lower. Was this a premature spike from TPC? Definitely not, especially after the large count of pokemon with a BST of at least 600 in generation 3. We haven’t returned to this level yet, although generations 8 and 9 got close.</a:t>
            </a:r>
          </a:p>
        </p:txBody>
      </p:sp>
      <p:sp>
        <p:nvSpPr>
          <p:cNvPr id="10" name="TextBox 9">
            <a:extLst>
              <a:ext uri="{FF2B5EF4-FFF2-40B4-BE49-F238E27FC236}">
                <a16:creationId xmlns:a16="http://schemas.microsoft.com/office/drawing/2014/main" id="{EED27213-A676-591E-BEE3-27EF6BB5819B}"/>
              </a:ext>
            </a:extLst>
          </p:cNvPr>
          <p:cNvSpPr txBox="1"/>
          <p:nvPr/>
        </p:nvSpPr>
        <p:spPr>
          <a:xfrm>
            <a:off x="185132" y="3807494"/>
            <a:ext cx="11073417" cy="830997"/>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Mega Evolutions and Primal Reversions are very strong. With the minimum BST being larger than the mean for the entire dataset, they are stronger than half the Pokemon. They also contain the 3 strongest usable pokemon in the game's history. The mean is also above 600 which makes sense since 27 of the 50 Megas and </a:t>
            </a:r>
            <a:r>
              <a:rPr lang="en-GB" sz="1600" dirty="0" err="1">
                <a:latin typeface="Segoe UI Semilight" panose="020B0402040204020203" pitchFamily="34" charset="0"/>
                <a:cs typeface="Segoe UI Semilight" panose="020B0402040204020203" pitchFamily="34" charset="0"/>
              </a:rPr>
              <a:t>Primals</a:t>
            </a:r>
            <a:r>
              <a:rPr lang="en-GB" sz="1600" dirty="0">
                <a:latin typeface="Segoe UI Semilight" panose="020B0402040204020203" pitchFamily="34" charset="0"/>
                <a:cs typeface="Segoe UI Semilight" panose="020B0402040204020203" pitchFamily="34" charset="0"/>
              </a:rPr>
              <a:t> have a BST over 600.</a:t>
            </a:r>
          </a:p>
        </p:txBody>
      </p:sp>
      <p:sp>
        <p:nvSpPr>
          <p:cNvPr id="11" name="TextBox 10">
            <a:extLst>
              <a:ext uri="{FF2B5EF4-FFF2-40B4-BE49-F238E27FC236}">
                <a16:creationId xmlns:a16="http://schemas.microsoft.com/office/drawing/2014/main" id="{98CD584B-E2C6-4E50-A020-DD326ACD1182}"/>
              </a:ext>
            </a:extLst>
          </p:cNvPr>
          <p:cNvSpPr txBox="1"/>
          <p:nvPr/>
        </p:nvSpPr>
        <p:spPr>
          <a:xfrm>
            <a:off x="185131" y="4733937"/>
            <a:ext cx="11073417" cy="830997"/>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Overall, I believe TPC has done a great job of keeping the designs interesting and competitive while also not too overpowering. Even though the first few generations have less strong pokemon than the rest, they began a franchise that entertains millions, and that can’t be overlooked.</a:t>
            </a:r>
          </a:p>
        </p:txBody>
      </p:sp>
      <p:sp>
        <p:nvSpPr>
          <p:cNvPr id="12" name="TextBox 11">
            <a:extLst>
              <a:ext uri="{FF2B5EF4-FFF2-40B4-BE49-F238E27FC236}">
                <a16:creationId xmlns:a16="http://schemas.microsoft.com/office/drawing/2014/main" id="{8D65EBA4-2E93-46FF-6EBA-991C95CCEB6C}"/>
              </a:ext>
            </a:extLst>
          </p:cNvPr>
          <p:cNvSpPr txBox="1"/>
          <p:nvPr/>
        </p:nvSpPr>
        <p:spPr>
          <a:xfrm>
            <a:off x="185130" y="5564934"/>
            <a:ext cx="11073417" cy="584775"/>
          </a:xfrm>
          <a:prstGeom prst="rect">
            <a:avLst/>
          </a:prstGeom>
          <a:noFill/>
        </p:spPr>
        <p:txBody>
          <a:bodyPr wrap="square">
            <a:spAutoFit/>
          </a:bodyPr>
          <a:lstStyle/>
          <a:p>
            <a:pPr marL="285750" indent="-285750">
              <a:buFont typeface="Arial" panose="020B0604020202020204" pitchFamily="34" charset="0"/>
              <a:buChar char="•"/>
            </a:pPr>
            <a:r>
              <a:rPr lang="en-GB" sz="1600" dirty="0">
                <a:latin typeface="Segoe UI Semilight" panose="020B0402040204020203" pitchFamily="34" charset="0"/>
                <a:cs typeface="Segoe UI Semilight" panose="020B0402040204020203" pitchFamily="34" charset="0"/>
              </a:rPr>
              <a:t>If I were to complete this again, I may consider analysing pokemon types or other stats, however this would take a long time to finalise.</a:t>
            </a:r>
          </a:p>
        </p:txBody>
      </p:sp>
    </p:spTree>
    <p:extLst>
      <p:ext uri="{BB962C8B-B14F-4D97-AF65-F5344CB8AC3E}">
        <p14:creationId xmlns:p14="http://schemas.microsoft.com/office/powerpoint/2010/main" val="3631886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6" name="TextBox 5">
            <a:extLst>
              <a:ext uri="{FF2B5EF4-FFF2-40B4-BE49-F238E27FC236}">
                <a16:creationId xmlns:a16="http://schemas.microsoft.com/office/drawing/2014/main" id="{5E6E4196-1AF2-CB8F-DAFC-33AE711B05AF}"/>
              </a:ext>
            </a:extLst>
          </p:cNvPr>
          <p:cNvSpPr txBox="1"/>
          <p:nvPr/>
        </p:nvSpPr>
        <p:spPr>
          <a:xfrm>
            <a:off x="185134" y="108033"/>
            <a:ext cx="6348977" cy="461665"/>
          </a:xfrm>
          <a:prstGeom prst="rect">
            <a:avLst/>
          </a:prstGeom>
          <a:noFill/>
        </p:spPr>
        <p:txBody>
          <a:bodyPr wrap="square" rtlCol="0">
            <a:spAutoFit/>
          </a:bodyPr>
          <a:lstStyle/>
          <a:p>
            <a:r>
              <a:rPr lang="en-GB" sz="2400" dirty="0">
                <a:latin typeface="Segoe UI Semilight" panose="020B0402040204020203" pitchFamily="34" charset="0"/>
                <a:cs typeface="Segoe UI Semilight" panose="020B0402040204020203" pitchFamily="34" charset="0"/>
              </a:rPr>
              <a:t>What is Pokemon? And what are Pokemon?</a:t>
            </a:r>
          </a:p>
        </p:txBody>
      </p:sp>
      <p:sp>
        <p:nvSpPr>
          <p:cNvPr id="7" name="TextBox 6">
            <a:extLst>
              <a:ext uri="{FF2B5EF4-FFF2-40B4-BE49-F238E27FC236}">
                <a16:creationId xmlns:a16="http://schemas.microsoft.com/office/drawing/2014/main" id="{7A286CDF-F814-4AE1-BD9B-7C2F7ED90E27}"/>
              </a:ext>
            </a:extLst>
          </p:cNvPr>
          <p:cNvSpPr txBox="1"/>
          <p:nvPr/>
        </p:nvSpPr>
        <p:spPr>
          <a:xfrm>
            <a:off x="147026" y="578490"/>
            <a:ext cx="9454173" cy="1077218"/>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Pokemon is a videogame made by GameFreak, a Japanese based game designer. Pokemon Red and Blue was initially released on the Game Boy in 1996, and after it became a big hit a trading card game and animated series followed.</a:t>
            </a:r>
          </a:p>
          <a:p>
            <a:r>
              <a:rPr lang="en-GB" sz="1600" dirty="0">
                <a:latin typeface="Segoe UI Semilight" panose="020B0402040204020203" pitchFamily="34" charset="0"/>
                <a:cs typeface="Segoe UI Semilight" panose="020B0402040204020203" pitchFamily="34" charset="0"/>
              </a:rPr>
              <a:t>These games have been a big hit ever since, making The Pokemon Company (TPC) large sums of money. </a:t>
            </a:r>
          </a:p>
        </p:txBody>
      </p:sp>
      <p:sp>
        <p:nvSpPr>
          <p:cNvPr id="9" name="TextBox 8">
            <a:extLst>
              <a:ext uri="{FF2B5EF4-FFF2-40B4-BE49-F238E27FC236}">
                <a16:creationId xmlns:a16="http://schemas.microsoft.com/office/drawing/2014/main" id="{D5229D80-7922-B646-4714-65748BC66323}"/>
              </a:ext>
            </a:extLst>
          </p:cNvPr>
          <p:cNvSpPr txBox="1"/>
          <p:nvPr/>
        </p:nvSpPr>
        <p:spPr>
          <a:xfrm>
            <a:off x="147026" y="1682041"/>
            <a:ext cx="9225573" cy="830997"/>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In the Pokemon games, the main character (you) is challenged to catch, train and battle with the creatures known as Pokemon. With each generation of Pokemon games comes new Pokemon, a new region and a new main character. </a:t>
            </a:r>
          </a:p>
        </p:txBody>
      </p:sp>
      <p:sp>
        <p:nvSpPr>
          <p:cNvPr id="10" name="TextBox 9">
            <a:extLst>
              <a:ext uri="{FF2B5EF4-FFF2-40B4-BE49-F238E27FC236}">
                <a16:creationId xmlns:a16="http://schemas.microsoft.com/office/drawing/2014/main" id="{3094F25C-60BF-B9FB-6DFD-38BBC27031EF}"/>
              </a:ext>
            </a:extLst>
          </p:cNvPr>
          <p:cNvSpPr txBox="1"/>
          <p:nvPr/>
        </p:nvSpPr>
        <p:spPr>
          <a:xfrm>
            <a:off x="147027" y="2554306"/>
            <a:ext cx="8659368" cy="584775"/>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Why am I telling you all this backstory? Well, each Pokemon that is designed will be different to others. These differences may be in</a:t>
            </a:r>
          </a:p>
        </p:txBody>
      </p:sp>
      <p:grpSp>
        <p:nvGrpSpPr>
          <p:cNvPr id="1040" name="Group 1039">
            <a:extLst>
              <a:ext uri="{FF2B5EF4-FFF2-40B4-BE49-F238E27FC236}">
                <a16:creationId xmlns:a16="http://schemas.microsoft.com/office/drawing/2014/main" id="{FC30C44F-1A88-7E6D-E9BB-8D105BD64833}"/>
              </a:ext>
            </a:extLst>
          </p:cNvPr>
          <p:cNvGrpSpPr/>
          <p:nvPr/>
        </p:nvGrpSpPr>
        <p:grpSpPr>
          <a:xfrm>
            <a:off x="3291323" y="1527185"/>
            <a:ext cx="8524845" cy="1861689"/>
            <a:chOff x="3291323" y="1527185"/>
            <a:chExt cx="8524845" cy="1861689"/>
          </a:xfrm>
        </p:grpSpPr>
        <p:grpSp>
          <p:nvGrpSpPr>
            <p:cNvPr id="1036" name="Group 1035">
              <a:extLst>
                <a:ext uri="{FF2B5EF4-FFF2-40B4-BE49-F238E27FC236}">
                  <a16:creationId xmlns:a16="http://schemas.microsoft.com/office/drawing/2014/main" id="{038DADCC-B362-D70A-E2A6-49896BBFC158}"/>
                </a:ext>
              </a:extLst>
            </p:cNvPr>
            <p:cNvGrpSpPr/>
            <p:nvPr/>
          </p:nvGrpSpPr>
          <p:grpSpPr>
            <a:xfrm>
              <a:off x="11003155" y="1545336"/>
              <a:ext cx="813013" cy="1479588"/>
              <a:chOff x="11003155" y="1545336"/>
              <a:chExt cx="813013" cy="1479588"/>
            </a:xfrm>
          </p:grpSpPr>
          <p:grpSp>
            <p:nvGrpSpPr>
              <p:cNvPr id="49" name="Group 48">
                <a:extLst>
                  <a:ext uri="{FF2B5EF4-FFF2-40B4-BE49-F238E27FC236}">
                    <a16:creationId xmlns:a16="http://schemas.microsoft.com/office/drawing/2014/main" id="{2818FF7F-D85C-6021-7DED-4EA7637F1EDE}"/>
                  </a:ext>
                </a:extLst>
              </p:cNvPr>
              <p:cNvGrpSpPr/>
              <p:nvPr/>
            </p:nvGrpSpPr>
            <p:grpSpPr>
              <a:xfrm>
                <a:off x="11081226" y="2530200"/>
                <a:ext cx="630003" cy="494724"/>
                <a:chOff x="16737999" y="2511256"/>
                <a:chExt cx="630003" cy="494724"/>
              </a:xfrm>
            </p:grpSpPr>
            <p:pic>
              <p:nvPicPr>
                <p:cNvPr id="47" name="Picture 46">
                  <a:extLst>
                    <a:ext uri="{FF2B5EF4-FFF2-40B4-BE49-F238E27FC236}">
                      <a16:creationId xmlns:a16="http://schemas.microsoft.com/office/drawing/2014/main" id="{CFD61C78-0658-D570-2787-28D61B88D7E2}"/>
                    </a:ext>
                  </a:extLst>
                </p:cNvPr>
                <p:cNvPicPr>
                  <a:picLocks noChangeAspect="1"/>
                </p:cNvPicPr>
                <p:nvPr/>
              </p:nvPicPr>
              <p:blipFill rotWithShape="1">
                <a:blip r:embed="rId4"/>
                <a:srcRect l="1854" t="52884" r="1985" b="1066"/>
                <a:stretch/>
              </p:blipFill>
              <p:spPr>
                <a:xfrm>
                  <a:off x="16739888" y="2760015"/>
                  <a:ext cx="628114" cy="245965"/>
                </a:xfrm>
                <a:prstGeom prst="roundRect">
                  <a:avLst/>
                </a:prstGeom>
              </p:spPr>
            </p:pic>
            <p:pic>
              <p:nvPicPr>
                <p:cNvPr id="1048" name="Picture 1047">
                  <a:extLst>
                    <a:ext uri="{FF2B5EF4-FFF2-40B4-BE49-F238E27FC236}">
                      <a16:creationId xmlns:a16="http://schemas.microsoft.com/office/drawing/2014/main" id="{006A9204-48C6-74D9-7874-950228C38B3B}"/>
                    </a:ext>
                  </a:extLst>
                </p:cNvPr>
                <p:cNvPicPr>
                  <a:picLocks noChangeAspect="1"/>
                </p:cNvPicPr>
                <p:nvPr/>
              </p:nvPicPr>
              <p:blipFill rotWithShape="1">
                <a:blip r:embed="rId5"/>
                <a:srcRect l="925" t="1710" r="811" b="51680"/>
                <a:stretch/>
              </p:blipFill>
              <p:spPr>
                <a:xfrm>
                  <a:off x="16737999" y="2511256"/>
                  <a:ext cx="630003" cy="239779"/>
                </a:xfrm>
                <a:prstGeom prst="roundRect">
                  <a:avLst/>
                </a:prstGeom>
              </p:spPr>
            </p:pic>
          </p:grpSp>
          <p:pic>
            <p:nvPicPr>
              <p:cNvPr id="51" name="Picture 50">
                <a:extLst>
                  <a:ext uri="{FF2B5EF4-FFF2-40B4-BE49-F238E27FC236}">
                    <a16:creationId xmlns:a16="http://schemas.microsoft.com/office/drawing/2014/main" id="{9C5F80EF-7C82-EF86-99CE-77AB0EAF4A82}"/>
                  </a:ext>
                </a:extLst>
              </p:cNvPr>
              <p:cNvPicPr>
                <a:picLocks noChangeAspect="1"/>
              </p:cNvPicPr>
              <p:nvPr/>
            </p:nvPicPr>
            <p:blipFill rotWithShape="1">
              <a:blip r:embed="rId6"/>
              <a:srcRect l="23161"/>
              <a:stretch/>
            </p:blipFill>
            <p:spPr>
              <a:xfrm>
                <a:off x="11003155" y="1545336"/>
                <a:ext cx="813013" cy="930050"/>
              </a:xfrm>
              <a:prstGeom prst="rect">
                <a:avLst/>
              </a:prstGeom>
            </p:spPr>
          </p:pic>
        </p:grpSp>
        <p:grpSp>
          <p:nvGrpSpPr>
            <p:cNvPr id="1037" name="Group 1036">
              <a:extLst>
                <a:ext uri="{FF2B5EF4-FFF2-40B4-BE49-F238E27FC236}">
                  <a16:creationId xmlns:a16="http://schemas.microsoft.com/office/drawing/2014/main" id="{EBD3DD2D-11BB-BB1B-E479-A8F667D0DB71}"/>
                </a:ext>
              </a:extLst>
            </p:cNvPr>
            <p:cNvGrpSpPr/>
            <p:nvPr/>
          </p:nvGrpSpPr>
          <p:grpSpPr>
            <a:xfrm>
              <a:off x="3291323" y="1527185"/>
              <a:ext cx="7212693" cy="1861689"/>
              <a:chOff x="3291323" y="1527185"/>
              <a:chExt cx="7212693" cy="1861689"/>
            </a:xfrm>
          </p:grpSpPr>
          <p:grpSp>
            <p:nvGrpSpPr>
              <p:cNvPr id="1035" name="Group 1034">
                <a:extLst>
                  <a:ext uri="{FF2B5EF4-FFF2-40B4-BE49-F238E27FC236}">
                    <a16:creationId xmlns:a16="http://schemas.microsoft.com/office/drawing/2014/main" id="{A503D6DF-EF3D-3E4F-381C-EABDB5C31F82}"/>
                  </a:ext>
                </a:extLst>
              </p:cNvPr>
              <p:cNvGrpSpPr/>
              <p:nvPr/>
            </p:nvGrpSpPr>
            <p:grpSpPr>
              <a:xfrm>
                <a:off x="9703872" y="1527185"/>
                <a:ext cx="800144" cy="1497739"/>
                <a:chOff x="9703872" y="1527185"/>
                <a:chExt cx="800144" cy="1497739"/>
              </a:xfrm>
            </p:grpSpPr>
            <p:grpSp>
              <p:nvGrpSpPr>
                <p:cNvPr id="48" name="Group 47">
                  <a:extLst>
                    <a:ext uri="{FF2B5EF4-FFF2-40B4-BE49-F238E27FC236}">
                      <a16:creationId xmlns:a16="http://schemas.microsoft.com/office/drawing/2014/main" id="{F2530541-112D-1D29-5D19-F6CC990FE294}"/>
                    </a:ext>
                  </a:extLst>
                </p:cNvPr>
                <p:cNvGrpSpPr/>
                <p:nvPr/>
              </p:nvGrpSpPr>
              <p:grpSpPr>
                <a:xfrm>
                  <a:off x="9872977" y="2502749"/>
                  <a:ext cx="631039" cy="522175"/>
                  <a:chOff x="16026889" y="2483805"/>
                  <a:chExt cx="631039" cy="522175"/>
                </a:xfrm>
              </p:grpSpPr>
              <p:pic>
                <p:nvPicPr>
                  <p:cNvPr id="30" name="Picture 29">
                    <a:extLst>
                      <a:ext uri="{FF2B5EF4-FFF2-40B4-BE49-F238E27FC236}">
                        <a16:creationId xmlns:a16="http://schemas.microsoft.com/office/drawing/2014/main" id="{7DF0173E-C11F-E399-2206-3FC4FFC01E22}"/>
                      </a:ext>
                    </a:extLst>
                  </p:cNvPr>
                  <p:cNvPicPr>
                    <a:picLocks noChangeAspect="1"/>
                  </p:cNvPicPr>
                  <p:nvPr/>
                </p:nvPicPr>
                <p:blipFill rotWithShape="1">
                  <a:blip r:embed="rId4"/>
                  <a:srcRect l="1854" t="52884" r="1985" b="1066"/>
                  <a:stretch/>
                </p:blipFill>
                <p:spPr>
                  <a:xfrm>
                    <a:off x="16028176" y="2766200"/>
                    <a:ext cx="612320" cy="239780"/>
                  </a:xfrm>
                  <a:prstGeom prst="roundRect">
                    <a:avLst/>
                  </a:prstGeom>
                </p:spPr>
              </p:pic>
              <p:pic>
                <p:nvPicPr>
                  <p:cNvPr id="31" name="Picture 30">
                    <a:extLst>
                      <a:ext uri="{FF2B5EF4-FFF2-40B4-BE49-F238E27FC236}">
                        <a16:creationId xmlns:a16="http://schemas.microsoft.com/office/drawing/2014/main" id="{FBF48A04-07EA-A0AF-8F8E-AC93A307446C}"/>
                      </a:ext>
                    </a:extLst>
                  </p:cNvPr>
                  <p:cNvPicPr>
                    <a:picLocks noChangeAspect="1"/>
                  </p:cNvPicPr>
                  <p:nvPr/>
                </p:nvPicPr>
                <p:blipFill rotWithShape="1">
                  <a:blip r:embed="rId4"/>
                  <a:srcRect l="1783" t="2146" r="1312" b="51218"/>
                  <a:stretch/>
                </p:blipFill>
                <p:spPr>
                  <a:xfrm>
                    <a:off x="16026889" y="2483805"/>
                    <a:ext cx="631039" cy="248340"/>
                  </a:xfrm>
                  <a:prstGeom prst="roundRect">
                    <a:avLst/>
                  </a:prstGeom>
                </p:spPr>
              </p:pic>
            </p:grpSp>
            <p:pic>
              <p:nvPicPr>
                <p:cNvPr id="1049" name="Picture 6" descr="Articuno Pokemon PNG Transparent Image | PNG Mart">
                  <a:extLst>
                    <a:ext uri="{FF2B5EF4-FFF2-40B4-BE49-F238E27FC236}">
                      <a16:creationId xmlns:a16="http://schemas.microsoft.com/office/drawing/2014/main" id="{FEF4E7A5-57F4-BDAC-67E5-0D2D6FF8F1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03872" y="1527185"/>
                  <a:ext cx="793394" cy="896537"/>
                </a:xfrm>
                <a:prstGeom prst="rect">
                  <a:avLst/>
                </a:prstGeom>
                <a:noFill/>
                <a:extLst>
                  <a:ext uri="{909E8E84-426E-40DD-AFC4-6F175D3DCCD1}">
                    <a14:hiddenFill xmlns:a14="http://schemas.microsoft.com/office/drawing/2010/main">
                      <a:solidFill>
                        <a:srgbClr val="FFFFFF"/>
                      </a:solidFill>
                    </a14:hiddenFill>
                  </a:ext>
                </a:extLst>
              </p:spPr>
            </p:pic>
          </p:grpSp>
          <p:sp>
            <p:nvSpPr>
              <p:cNvPr id="63" name="TextBox 62">
                <a:extLst>
                  <a:ext uri="{FF2B5EF4-FFF2-40B4-BE49-F238E27FC236}">
                    <a16:creationId xmlns:a16="http://schemas.microsoft.com/office/drawing/2014/main" id="{894F9963-8A19-21EA-4325-ADAE4E4983E1}"/>
                  </a:ext>
                </a:extLst>
              </p:cNvPr>
              <p:cNvSpPr txBox="1"/>
              <p:nvPr/>
            </p:nvSpPr>
            <p:spPr>
              <a:xfrm>
                <a:off x="3291323" y="2804099"/>
                <a:ext cx="2249941" cy="584775"/>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type of a pokemon, </a:t>
                </a:r>
                <a:endParaRPr lang="en-GB" sz="1600" dirty="0"/>
              </a:p>
              <a:p>
                <a:endParaRPr lang="en-GB" sz="1600" dirty="0"/>
              </a:p>
            </p:txBody>
          </p:sp>
        </p:grpSp>
      </p:grpSp>
      <p:grpSp>
        <p:nvGrpSpPr>
          <p:cNvPr id="1041" name="Group 1040">
            <a:extLst>
              <a:ext uri="{FF2B5EF4-FFF2-40B4-BE49-F238E27FC236}">
                <a16:creationId xmlns:a16="http://schemas.microsoft.com/office/drawing/2014/main" id="{4D05917B-C1A2-AE26-14B3-9B130D25361E}"/>
              </a:ext>
            </a:extLst>
          </p:cNvPr>
          <p:cNvGrpSpPr/>
          <p:nvPr/>
        </p:nvGrpSpPr>
        <p:grpSpPr>
          <a:xfrm>
            <a:off x="5376006" y="2805289"/>
            <a:ext cx="6662921" cy="2586558"/>
            <a:chOff x="5376006" y="2805289"/>
            <a:chExt cx="6662921" cy="2586558"/>
          </a:xfrm>
        </p:grpSpPr>
        <p:grpSp>
          <p:nvGrpSpPr>
            <p:cNvPr id="1038" name="Group 1037">
              <a:extLst>
                <a:ext uri="{FF2B5EF4-FFF2-40B4-BE49-F238E27FC236}">
                  <a16:creationId xmlns:a16="http://schemas.microsoft.com/office/drawing/2014/main" id="{971BBCE0-46BF-5CC2-D228-FD31A74C1F2E}"/>
                </a:ext>
              </a:extLst>
            </p:cNvPr>
            <p:cNvGrpSpPr/>
            <p:nvPr/>
          </p:nvGrpSpPr>
          <p:grpSpPr>
            <a:xfrm>
              <a:off x="9642534" y="3288895"/>
              <a:ext cx="1229821" cy="2102952"/>
              <a:chOff x="9642534" y="3288895"/>
              <a:chExt cx="1229821" cy="2102952"/>
            </a:xfrm>
          </p:grpSpPr>
          <p:pic>
            <p:nvPicPr>
              <p:cNvPr id="12" name="Picture 4" descr="Pokemon 28059 Hisuian Arcanine Pokedex: Evolution, Moves, Location, Stats">
                <a:extLst>
                  <a:ext uri="{FF2B5EF4-FFF2-40B4-BE49-F238E27FC236}">
                    <a16:creationId xmlns:a16="http://schemas.microsoft.com/office/drawing/2014/main" id="{0AE40D68-40F3-2B96-BFCD-C75669EF438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42534" y="3288895"/>
                <a:ext cx="1122549" cy="889620"/>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2E833EAE-F764-CA90-40D4-FF81E034DF79}"/>
                  </a:ext>
                </a:extLst>
              </p:cNvPr>
              <p:cNvGrpSpPr/>
              <p:nvPr/>
            </p:nvGrpSpPr>
            <p:grpSpPr>
              <a:xfrm>
                <a:off x="9966160" y="4272433"/>
                <a:ext cx="627700" cy="519250"/>
                <a:chOff x="15011847" y="3382045"/>
                <a:chExt cx="627700" cy="519250"/>
              </a:xfrm>
            </p:grpSpPr>
            <p:pic>
              <p:nvPicPr>
                <p:cNvPr id="37" name="Picture 36">
                  <a:extLst>
                    <a:ext uri="{FF2B5EF4-FFF2-40B4-BE49-F238E27FC236}">
                      <a16:creationId xmlns:a16="http://schemas.microsoft.com/office/drawing/2014/main" id="{994D9528-57C9-73F9-D995-58773FA9FACE}"/>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2239" b="46269" l="2410" r="98193">
                              <a14:foregroundMark x1="12048" y1="22388" x2="86747" y2="25373"/>
                              <a14:foregroundMark x1="19880" y1="35075" x2="74699" y2="42537"/>
                              <a14:foregroundMark x1="9036" y1="38806" x2="28313" y2="39552"/>
                              <a14:foregroundMark x1="28313" y1="39552" x2="50000" y2="38060"/>
                              <a14:foregroundMark x1="10241" y1="41045" x2="21084" y2="36567"/>
                              <a14:foregroundMark x1="6024" y1="42537" x2="10241" y2="8955"/>
                              <a14:foregroundMark x1="10241" y1="8955" x2="42169" y2="8209"/>
                              <a14:foregroundMark x1="42169" y1="8209" x2="79518" y2="8955"/>
                              <a14:foregroundMark x1="79518" y1="8955" x2="93976" y2="18657"/>
                              <a14:foregroundMark x1="93976" y1="18657" x2="90964" y2="40299"/>
                              <a14:foregroundMark x1="90964" y1="40299" x2="3614" y2="42537"/>
                              <a14:foregroundMark x1="3614" y1="3731" x2="1807" y2="26866"/>
                              <a14:foregroundMark x1="1807" y1="26866" x2="4217" y2="42537"/>
                              <a14:foregroundMark x1="4217" y1="42537" x2="28313" y2="44030"/>
                              <a14:foregroundMark x1="28313" y1="44030" x2="29518" y2="44030"/>
                              <a14:foregroundMark x1="4217" y1="4478" x2="64458" y2="2239"/>
                              <a14:foregroundMark x1="64458" y1="2239" x2="94578" y2="3731"/>
                              <a14:foregroundMark x1="95783" y1="5970" x2="98193" y2="22388"/>
                              <a14:foregroundMark x1="98193" y1="22388" x2="92771" y2="44030"/>
                              <a14:foregroundMark x1="92771" y1="44030" x2="72892" y2="46269"/>
                              <a14:foregroundMark x1="94578" y1="47015" x2="98193" y2="29851"/>
                              <a14:foregroundMark x1="98193" y1="29851" x2="98193" y2="8955"/>
                              <a14:foregroundMark x1="45783" y1="24627" x2="59639" y2="24627"/>
                              <a14:foregroundMark x1="59639" y1="24627" x2="27108" y2="16418"/>
                              <a14:foregroundMark x1="64458" y1="20896" x2="43976" y2="19403"/>
                              <a14:foregroundMark x1="43976" y1="19403" x2="71687" y2="18657"/>
                              <a14:foregroundMark x1="37952" y1="18657" x2="67470" y2="30597"/>
                              <a14:foregroundMark x1="67470" y1="30597" x2="62651" y2="29851"/>
                              <a14:foregroundMark x1="67470" y1="29104" x2="42169" y2="29104"/>
                              <a14:foregroundMark x1="42169" y1="29104" x2="55422" y2="29104"/>
                              <a14:foregroundMark x1="34337" y1="27612" x2="53012" y2="27612"/>
                              <a14:foregroundMark x1="25904" y1="26866" x2="47590" y2="27612"/>
                              <a14:foregroundMark x1="39157" y1="26119" x2="38554" y2="26119"/>
                              <a14:foregroundMark x1="37952" y1="23881" x2="37952" y2="23881"/>
                              <a14:foregroundMark x1="36145" y1="25373" x2="36145" y2="25373"/>
                              <a14:foregroundMark x1="37349" y1="25373" x2="36747" y2="27612"/>
                              <a14:foregroundMark x1="36747" y1="31343" x2="39759" y2="32836"/>
                              <a14:foregroundMark x1="46988" y1="31343" x2="50602" y2="31343"/>
                              <a14:foregroundMark x1="53012" y1="31343" x2="53012" y2="31343"/>
                            </a14:backgroundRemoval>
                          </a14:imgEffect>
                        </a14:imgLayer>
                      </a14:imgProps>
                    </a:ext>
                  </a:extLst>
                </a:blip>
                <a:srcRect b="51566"/>
                <a:stretch/>
              </p:blipFill>
              <p:spPr>
                <a:xfrm>
                  <a:off x="15011847" y="3382045"/>
                  <a:ext cx="627699" cy="245415"/>
                </a:xfrm>
                <a:prstGeom prst="roundRect">
                  <a:avLst/>
                </a:prstGeom>
              </p:spPr>
            </p:pic>
            <p:pic>
              <p:nvPicPr>
                <p:cNvPr id="38" name="Picture 37">
                  <a:extLst>
                    <a:ext uri="{FF2B5EF4-FFF2-40B4-BE49-F238E27FC236}">
                      <a16:creationId xmlns:a16="http://schemas.microsoft.com/office/drawing/2014/main" id="{FC3DC9A9-F19A-D51D-247B-8B6E3C81EEDD}"/>
                    </a:ext>
                  </a:extLst>
                </p:cNvPr>
                <p:cNvPicPr>
                  <a:picLocks noChangeAspect="1"/>
                </p:cNvPicPr>
                <p:nvPr/>
              </p:nvPicPr>
              <p:blipFill rotWithShape="1">
                <a:blip r:embed="rId11">
                  <a:extLst>
                    <a:ext uri="{BEBA8EAE-BF5A-486C-A8C5-ECC9F3942E4B}">
                      <a14:imgProps xmlns:a14="http://schemas.microsoft.com/office/drawing/2010/main">
                        <a14:imgLayer r:embed="rId10">
                          <a14:imgEffect>
                            <a14:backgroundRemoval t="55224" b="97015" l="1807" r="96988">
                              <a14:foregroundMark x1="11446" y1="67164" x2="78313" y2="72388"/>
                              <a14:foregroundMark x1="29518" y1="78358" x2="78313" y2="82836"/>
                              <a14:foregroundMark x1="17470" y1="58209" x2="4217" y2="64179"/>
                              <a14:foregroundMark x1="3864" y1="76866" x2="3614" y2="85821"/>
                              <a14:foregroundMark x1="4217" y1="64179" x2="4071" y2="69403"/>
                              <a14:foregroundMark x1="3614" y1="85821" x2="6024" y2="97015"/>
                              <a14:foregroundMark x1="6024" y1="97015" x2="31928" y2="99254"/>
                              <a14:foregroundMark x1="31928" y1="99254" x2="77108" y2="97761"/>
                              <a14:foregroundMark x1="77108" y1="97761" x2="88554" y2="97761"/>
                              <a14:foregroundMark x1="88554" y1="97761" x2="97590" y2="93284"/>
                              <a14:foregroundMark x1="97590" y1="93284" x2="97590" y2="62687"/>
                              <a14:foregroundMark x1="97590" y1="62687" x2="10843" y2="55970"/>
                              <a14:foregroundMark x1="5422" y1="55224" x2="1259" y2="69403"/>
                              <a14:foregroundMark x1="1222" y1="76866" x2="3614" y2="97015"/>
                              <a14:foregroundMark x1="3614" y1="97015" x2="12651" y2="95522"/>
                              <a14:foregroundMark x1="2410" y1="66418" x2="1807" y2="78358"/>
                              <a14:foregroundMark x1="1807" y1="78358" x2="2410" y2="79104"/>
                            </a14:backgroundRemoval>
                          </a14:imgEffect>
                        </a14:imgLayer>
                      </a14:imgProps>
                    </a:ext>
                  </a:extLst>
                </a:blip>
                <a:srcRect t="52728" b="-1"/>
                <a:stretch/>
              </p:blipFill>
              <p:spPr>
                <a:xfrm>
                  <a:off x="15011847" y="3661762"/>
                  <a:ext cx="627700" cy="239533"/>
                </a:xfrm>
                <a:prstGeom prst="roundRect">
                  <a:avLst/>
                </a:prstGeom>
              </p:spPr>
            </p:pic>
          </p:grpSp>
          <p:sp>
            <p:nvSpPr>
              <p:cNvPr id="52" name="TextBox 51">
                <a:extLst>
                  <a:ext uri="{FF2B5EF4-FFF2-40B4-BE49-F238E27FC236}">
                    <a16:creationId xmlns:a16="http://schemas.microsoft.com/office/drawing/2014/main" id="{DADAD1DB-27A1-BFAB-C209-3FA92F181D64}"/>
                  </a:ext>
                </a:extLst>
              </p:cNvPr>
              <p:cNvSpPr txBox="1"/>
              <p:nvPr/>
            </p:nvSpPr>
            <p:spPr>
              <a:xfrm>
                <a:off x="9899300" y="4791683"/>
                <a:ext cx="973055" cy="600164"/>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Intimidate</a:t>
                </a:r>
              </a:p>
              <a:p>
                <a:r>
                  <a:rPr lang="en-GB" sz="1100" dirty="0">
                    <a:latin typeface="Segoe UI Semilight" panose="020B0402040204020203" pitchFamily="34" charset="0"/>
                    <a:cs typeface="Segoe UI Semilight" panose="020B0402040204020203" pitchFamily="34" charset="0"/>
                  </a:rPr>
                  <a:t>2. Flash Fire</a:t>
                </a:r>
              </a:p>
            </p:txBody>
          </p:sp>
        </p:grpSp>
        <p:grpSp>
          <p:nvGrpSpPr>
            <p:cNvPr id="1039" name="Group 1038">
              <a:extLst>
                <a:ext uri="{FF2B5EF4-FFF2-40B4-BE49-F238E27FC236}">
                  <a16:creationId xmlns:a16="http://schemas.microsoft.com/office/drawing/2014/main" id="{F1C1BB5E-657C-4E1C-9930-CB93A9A8AD65}"/>
                </a:ext>
              </a:extLst>
            </p:cNvPr>
            <p:cNvGrpSpPr/>
            <p:nvPr/>
          </p:nvGrpSpPr>
          <p:grpSpPr>
            <a:xfrm>
              <a:off x="10872355" y="3234615"/>
              <a:ext cx="1166572" cy="2157232"/>
              <a:chOff x="10872355" y="3234615"/>
              <a:chExt cx="1166572" cy="2157232"/>
            </a:xfrm>
          </p:grpSpPr>
          <p:pic>
            <p:nvPicPr>
              <p:cNvPr id="1026" name="Picture 2" descr="Coalossal - WikiDex, la enciclopedia Pokémon">
                <a:extLst>
                  <a:ext uri="{FF2B5EF4-FFF2-40B4-BE49-F238E27FC236}">
                    <a16:creationId xmlns:a16="http://schemas.microsoft.com/office/drawing/2014/main" id="{41E22492-1BE8-D929-D1D7-B82E0F43FB7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889239" y="3234615"/>
                <a:ext cx="963962" cy="889621"/>
              </a:xfrm>
              <a:prstGeom prst="rect">
                <a:avLst/>
              </a:prstGeom>
              <a:noFill/>
              <a:extLst>
                <a:ext uri="{909E8E84-426E-40DD-AFC4-6F175D3DCCD1}">
                  <a14:hiddenFill xmlns:a14="http://schemas.microsoft.com/office/drawing/2010/main">
                    <a:solidFill>
                      <a:srgbClr val="FFFFFF"/>
                    </a:solidFill>
                  </a14:hiddenFill>
                </a:ext>
              </a:extLst>
            </p:spPr>
          </p:pic>
          <p:grpSp>
            <p:nvGrpSpPr>
              <p:cNvPr id="50" name="Group 49">
                <a:extLst>
                  <a:ext uri="{FF2B5EF4-FFF2-40B4-BE49-F238E27FC236}">
                    <a16:creationId xmlns:a16="http://schemas.microsoft.com/office/drawing/2014/main" id="{AF2799A6-A1FC-6E07-B98F-F50F817E69BC}"/>
                  </a:ext>
                </a:extLst>
              </p:cNvPr>
              <p:cNvGrpSpPr/>
              <p:nvPr/>
            </p:nvGrpSpPr>
            <p:grpSpPr>
              <a:xfrm>
                <a:off x="11074840" y="4261089"/>
                <a:ext cx="627700" cy="517727"/>
                <a:chOff x="10735872" y="4273956"/>
                <a:chExt cx="627700" cy="517727"/>
              </a:xfrm>
            </p:grpSpPr>
            <p:pic>
              <p:nvPicPr>
                <p:cNvPr id="40" name="Picture 39">
                  <a:extLst>
                    <a:ext uri="{FF2B5EF4-FFF2-40B4-BE49-F238E27FC236}">
                      <a16:creationId xmlns:a16="http://schemas.microsoft.com/office/drawing/2014/main" id="{6C7534E8-589C-BEA5-5FA2-5A794103EF12}"/>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2239" b="46269" l="2410" r="98193">
                              <a14:foregroundMark x1="12048" y1="22388" x2="86747" y2="25373"/>
                              <a14:foregroundMark x1="19880" y1="35075" x2="74699" y2="42537"/>
                              <a14:foregroundMark x1="9036" y1="38806" x2="28313" y2="39552"/>
                              <a14:foregroundMark x1="28313" y1="39552" x2="50000" y2="38060"/>
                              <a14:foregroundMark x1="10241" y1="41045" x2="21084" y2="36567"/>
                              <a14:foregroundMark x1="6024" y1="42537" x2="10241" y2="8955"/>
                              <a14:foregroundMark x1="10241" y1="8955" x2="42169" y2="8209"/>
                              <a14:foregroundMark x1="42169" y1="8209" x2="79518" y2="8955"/>
                              <a14:foregroundMark x1="79518" y1="8955" x2="93976" y2="18657"/>
                              <a14:foregroundMark x1="93976" y1="18657" x2="90964" y2="40299"/>
                              <a14:foregroundMark x1="90964" y1="40299" x2="3614" y2="42537"/>
                              <a14:foregroundMark x1="3614" y1="3731" x2="1807" y2="26866"/>
                              <a14:foregroundMark x1="1807" y1="26866" x2="4217" y2="42537"/>
                              <a14:foregroundMark x1="4217" y1="42537" x2="28313" y2="44030"/>
                              <a14:foregroundMark x1="28313" y1="44030" x2="29518" y2="44030"/>
                              <a14:foregroundMark x1="4217" y1="4478" x2="64458" y2="2239"/>
                              <a14:foregroundMark x1="64458" y1="2239" x2="94578" y2="3731"/>
                              <a14:foregroundMark x1="95783" y1="5970" x2="98193" y2="22388"/>
                              <a14:foregroundMark x1="98193" y1="22388" x2="92771" y2="44030"/>
                              <a14:foregroundMark x1="92771" y1="44030" x2="72892" y2="46269"/>
                              <a14:foregroundMark x1="94578" y1="47015" x2="98193" y2="29851"/>
                              <a14:foregroundMark x1="98193" y1="29851" x2="98193" y2="8955"/>
                              <a14:foregroundMark x1="45783" y1="24627" x2="59639" y2="24627"/>
                              <a14:foregroundMark x1="59639" y1="24627" x2="27108" y2="16418"/>
                              <a14:foregroundMark x1="64458" y1="20896" x2="43976" y2="19403"/>
                              <a14:foregroundMark x1="43976" y1="19403" x2="71687" y2="18657"/>
                              <a14:foregroundMark x1="37952" y1="18657" x2="67470" y2="30597"/>
                              <a14:foregroundMark x1="67470" y1="30597" x2="62651" y2="29851"/>
                              <a14:foregroundMark x1="67470" y1="29104" x2="42169" y2="29104"/>
                              <a14:foregroundMark x1="42169" y1="29104" x2="55422" y2="29104"/>
                              <a14:foregroundMark x1="34337" y1="27612" x2="53012" y2="27612"/>
                              <a14:foregroundMark x1="25904" y1="26866" x2="47590" y2="27612"/>
                              <a14:foregroundMark x1="39157" y1="26119" x2="38554" y2="26119"/>
                              <a14:foregroundMark x1="37952" y1="23881" x2="37952" y2="23881"/>
                              <a14:foregroundMark x1="36145" y1="25373" x2="36145" y2="25373"/>
                              <a14:foregroundMark x1="37349" y1="25373" x2="36747" y2="27612"/>
                              <a14:foregroundMark x1="36747" y1="31343" x2="39759" y2="32836"/>
                              <a14:foregroundMark x1="46988" y1="31343" x2="50602" y2="31343"/>
                              <a14:foregroundMark x1="53012" y1="31343" x2="53012" y2="31343"/>
                            </a14:backgroundRemoval>
                          </a14:imgEffect>
                        </a14:imgLayer>
                      </a14:imgProps>
                    </a:ext>
                  </a:extLst>
                </a:blip>
                <a:srcRect b="51566"/>
                <a:stretch/>
              </p:blipFill>
              <p:spPr>
                <a:xfrm>
                  <a:off x="10735872" y="4546268"/>
                  <a:ext cx="627699" cy="245415"/>
                </a:xfrm>
                <a:prstGeom prst="roundRect">
                  <a:avLst/>
                </a:prstGeom>
              </p:spPr>
            </p:pic>
            <p:pic>
              <p:nvPicPr>
                <p:cNvPr id="41" name="Picture 40">
                  <a:extLst>
                    <a:ext uri="{FF2B5EF4-FFF2-40B4-BE49-F238E27FC236}">
                      <a16:creationId xmlns:a16="http://schemas.microsoft.com/office/drawing/2014/main" id="{C1FA3931-ADE6-4034-D250-4FD2D9B3EA21}"/>
                    </a:ext>
                  </a:extLst>
                </p:cNvPr>
                <p:cNvPicPr>
                  <a:picLocks noChangeAspect="1"/>
                </p:cNvPicPr>
                <p:nvPr/>
              </p:nvPicPr>
              <p:blipFill rotWithShape="1">
                <a:blip r:embed="rId11">
                  <a:extLst>
                    <a:ext uri="{BEBA8EAE-BF5A-486C-A8C5-ECC9F3942E4B}">
                      <a14:imgProps xmlns:a14="http://schemas.microsoft.com/office/drawing/2010/main">
                        <a14:imgLayer r:embed="rId10">
                          <a14:imgEffect>
                            <a14:backgroundRemoval t="55224" b="97015" l="1807" r="96988">
                              <a14:foregroundMark x1="11446" y1="67164" x2="78313" y2="72388"/>
                              <a14:foregroundMark x1="29518" y1="78358" x2="78313" y2="82836"/>
                              <a14:foregroundMark x1="17470" y1="58209" x2="4217" y2="64179"/>
                              <a14:foregroundMark x1="3864" y1="76866" x2="3614" y2="85821"/>
                              <a14:foregroundMark x1="4217" y1="64179" x2="4071" y2="69403"/>
                              <a14:foregroundMark x1="3614" y1="85821" x2="6024" y2="97015"/>
                              <a14:foregroundMark x1="6024" y1="97015" x2="31928" y2="99254"/>
                              <a14:foregroundMark x1="31928" y1="99254" x2="77108" y2="97761"/>
                              <a14:foregroundMark x1="77108" y1="97761" x2="88554" y2="97761"/>
                              <a14:foregroundMark x1="88554" y1="97761" x2="97590" y2="93284"/>
                              <a14:foregroundMark x1="97590" y1="93284" x2="97590" y2="62687"/>
                              <a14:foregroundMark x1="97590" y1="62687" x2="10843" y2="55970"/>
                              <a14:foregroundMark x1="5422" y1="55224" x2="1259" y2="69403"/>
                              <a14:foregroundMark x1="1222" y1="76866" x2="3614" y2="97015"/>
                              <a14:foregroundMark x1="3614" y1="97015" x2="12651" y2="95522"/>
                              <a14:foregroundMark x1="2410" y1="66418" x2="1807" y2="78358"/>
                              <a14:foregroundMark x1="1807" y1="78358" x2="2410" y2="79104"/>
                            </a14:backgroundRemoval>
                          </a14:imgEffect>
                        </a14:imgLayer>
                      </a14:imgProps>
                    </a:ext>
                  </a:extLst>
                </a:blip>
                <a:srcRect t="52728" b="-1"/>
                <a:stretch/>
              </p:blipFill>
              <p:spPr>
                <a:xfrm>
                  <a:off x="10735872" y="4273956"/>
                  <a:ext cx="627700" cy="239533"/>
                </a:xfrm>
                <a:prstGeom prst="roundRect">
                  <a:avLst/>
                </a:prstGeom>
              </p:spPr>
            </p:pic>
          </p:grpSp>
          <p:sp>
            <p:nvSpPr>
              <p:cNvPr id="53" name="TextBox 52">
                <a:extLst>
                  <a:ext uri="{FF2B5EF4-FFF2-40B4-BE49-F238E27FC236}">
                    <a16:creationId xmlns:a16="http://schemas.microsoft.com/office/drawing/2014/main" id="{F91CEB51-F2CF-B6A0-8545-39D0B9452B33}"/>
                  </a:ext>
                </a:extLst>
              </p:cNvPr>
              <p:cNvSpPr txBox="1"/>
              <p:nvPr/>
            </p:nvSpPr>
            <p:spPr>
              <a:xfrm>
                <a:off x="10872355" y="4791683"/>
                <a:ext cx="1166572" cy="600164"/>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Steam Engine</a:t>
                </a:r>
              </a:p>
              <a:p>
                <a:r>
                  <a:rPr lang="en-GB" sz="1100" dirty="0">
                    <a:latin typeface="Segoe UI Semilight" panose="020B0402040204020203" pitchFamily="34" charset="0"/>
                    <a:cs typeface="Segoe UI Semilight" panose="020B0402040204020203" pitchFamily="34" charset="0"/>
                  </a:rPr>
                  <a:t>2. Flame Body</a:t>
                </a:r>
              </a:p>
            </p:txBody>
          </p:sp>
        </p:grpSp>
        <p:sp>
          <p:nvSpPr>
            <p:cNvPr id="1025" name="TextBox 1024">
              <a:extLst>
                <a:ext uri="{FF2B5EF4-FFF2-40B4-BE49-F238E27FC236}">
                  <a16:creationId xmlns:a16="http://schemas.microsoft.com/office/drawing/2014/main" id="{A13725FC-112E-9FC4-BAD0-C28A9B25F5F5}"/>
                </a:ext>
              </a:extLst>
            </p:cNvPr>
            <p:cNvSpPr txBox="1"/>
            <p:nvPr/>
          </p:nvSpPr>
          <p:spPr>
            <a:xfrm>
              <a:off x="5376006" y="2805289"/>
              <a:ext cx="1109726" cy="338554"/>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ability,</a:t>
              </a:r>
              <a:endParaRPr lang="en-GB" sz="1600" dirty="0"/>
            </a:p>
          </p:txBody>
        </p:sp>
      </p:grpSp>
      <p:sp>
        <p:nvSpPr>
          <p:cNvPr id="1033" name="TextBox 1032">
            <a:extLst>
              <a:ext uri="{FF2B5EF4-FFF2-40B4-BE49-F238E27FC236}">
                <a16:creationId xmlns:a16="http://schemas.microsoft.com/office/drawing/2014/main" id="{5DA62EA6-E16C-DD8F-D066-E196217F5798}"/>
              </a:ext>
            </a:extLst>
          </p:cNvPr>
          <p:cNvSpPr txBox="1"/>
          <p:nvPr/>
        </p:nvSpPr>
        <p:spPr>
          <a:xfrm>
            <a:off x="147026" y="3210708"/>
            <a:ext cx="8830122" cy="584775"/>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data provided contained the names of the Pokemon, the stats and the types, so we have a few pieces of information to analyse.</a:t>
            </a:r>
            <a:endParaRPr lang="en-GB" sz="1600" dirty="0"/>
          </a:p>
        </p:txBody>
      </p:sp>
      <p:grpSp>
        <p:nvGrpSpPr>
          <p:cNvPr id="1054" name="Group 1053">
            <a:extLst>
              <a:ext uri="{FF2B5EF4-FFF2-40B4-BE49-F238E27FC236}">
                <a16:creationId xmlns:a16="http://schemas.microsoft.com/office/drawing/2014/main" id="{07EBBE3A-311B-9C62-F37D-3D3C28438448}"/>
              </a:ext>
            </a:extLst>
          </p:cNvPr>
          <p:cNvGrpSpPr/>
          <p:nvPr/>
        </p:nvGrpSpPr>
        <p:grpSpPr>
          <a:xfrm>
            <a:off x="5710461" y="2806083"/>
            <a:ext cx="2979124" cy="4162729"/>
            <a:chOff x="5710461" y="2806083"/>
            <a:chExt cx="2979124" cy="4162729"/>
          </a:xfrm>
        </p:grpSpPr>
        <p:grpSp>
          <p:nvGrpSpPr>
            <p:cNvPr id="1042" name="Group 1041">
              <a:extLst>
                <a:ext uri="{FF2B5EF4-FFF2-40B4-BE49-F238E27FC236}">
                  <a16:creationId xmlns:a16="http://schemas.microsoft.com/office/drawing/2014/main" id="{CDC0C4FB-1ADE-0BF3-BDE3-92180B45C9FE}"/>
                </a:ext>
              </a:extLst>
            </p:cNvPr>
            <p:cNvGrpSpPr/>
            <p:nvPr/>
          </p:nvGrpSpPr>
          <p:grpSpPr>
            <a:xfrm>
              <a:off x="5710461" y="4306866"/>
              <a:ext cx="2979124" cy="2661946"/>
              <a:chOff x="5710461" y="4306866"/>
              <a:chExt cx="2979124" cy="2661946"/>
            </a:xfrm>
          </p:grpSpPr>
          <p:grpSp>
            <p:nvGrpSpPr>
              <p:cNvPr id="59" name="Group 58">
                <a:extLst>
                  <a:ext uri="{FF2B5EF4-FFF2-40B4-BE49-F238E27FC236}">
                    <a16:creationId xmlns:a16="http://schemas.microsoft.com/office/drawing/2014/main" id="{9BD1F0D4-A5F2-D5D5-14AD-E43AF1475B3A}"/>
                  </a:ext>
                </a:extLst>
              </p:cNvPr>
              <p:cNvGrpSpPr/>
              <p:nvPr/>
            </p:nvGrpSpPr>
            <p:grpSpPr>
              <a:xfrm>
                <a:off x="7421660" y="4306866"/>
                <a:ext cx="1267925" cy="2451330"/>
                <a:chOff x="7524503" y="4161819"/>
                <a:chExt cx="1267925" cy="2451330"/>
              </a:xfrm>
            </p:grpSpPr>
            <p:grpSp>
              <p:nvGrpSpPr>
                <p:cNvPr id="44" name="Group 43">
                  <a:extLst>
                    <a:ext uri="{FF2B5EF4-FFF2-40B4-BE49-F238E27FC236}">
                      <a16:creationId xmlns:a16="http://schemas.microsoft.com/office/drawing/2014/main" id="{C433D073-0781-20E1-AE23-DD074D31DF82}"/>
                    </a:ext>
                  </a:extLst>
                </p:cNvPr>
                <p:cNvGrpSpPr/>
                <p:nvPr/>
              </p:nvGrpSpPr>
              <p:grpSpPr>
                <a:xfrm>
                  <a:off x="7891132" y="5088212"/>
                  <a:ext cx="627700" cy="522175"/>
                  <a:chOff x="5040433" y="5133311"/>
                  <a:chExt cx="627700" cy="522175"/>
                </a:xfrm>
              </p:grpSpPr>
              <p:pic>
                <p:nvPicPr>
                  <p:cNvPr id="45" name="Picture 44">
                    <a:extLst>
                      <a:ext uri="{FF2B5EF4-FFF2-40B4-BE49-F238E27FC236}">
                        <a16:creationId xmlns:a16="http://schemas.microsoft.com/office/drawing/2014/main" id="{672EB813-0C4F-ADA9-4483-2BCBAB6804FE}"/>
                      </a:ext>
                    </a:extLst>
                  </p:cNvPr>
                  <p:cNvPicPr>
                    <a:picLocks noChangeAspect="1"/>
                  </p:cNvPicPr>
                  <p:nvPr/>
                </p:nvPicPr>
                <p:blipFill rotWithShape="1">
                  <a:blip r:embed="rId13"/>
                  <a:srcRect l="817" t="3208" r="1804" b="3519"/>
                  <a:stretch/>
                </p:blipFill>
                <p:spPr>
                  <a:xfrm>
                    <a:off x="5040433" y="5415706"/>
                    <a:ext cx="627699" cy="239780"/>
                  </a:xfrm>
                  <a:prstGeom prst="roundRect">
                    <a:avLst/>
                  </a:prstGeom>
                </p:spPr>
              </p:pic>
              <p:pic>
                <p:nvPicPr>
                  <p:cNvPr id="46" name="Picture 45">
                    <a:extLst>
                      <a:ext uri="{FF2B5EF4-FFF2-40B4-BE49-F238E27FC236}">
                        <a16:creationId xmlns:a16="http://schemas.microsoft.com/office/drawing/2014/main" id="{8A4D9BFA-23A4-E588-2141-C74684940FE7}"/>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2239" b="46269" l="2410" r="98193">
                                <a14:foregroundMark x1="12048" y1="22388" x2="86747" y2="25373"/>
                                <a14:foregroundMark x1="19880" y1="35075" x2="74699" y2="42537"/>
                                <a14:foregroundMark x1="9036" y1="38806" x2="28313" y2="39552"/>
                                <a14:foregroundMark x1="28313" y1="39552" x2="50000" y2="38060"/>
                                <a14:foregroundMark x1="10241" y1="41045" x2="21084" y2="36567"/>
                                <a14:foregroundMark x1="6024" y1="42537" x2="10241" y2="8955"/>
                                <a14:foregroundMark x1="10241" y1="8955" x2="42169" y2="8209"/>
                                <a14:foregroundMark x1="42169" y1="8209" x2="79518" y2="8955"/>
                                <a14:foregroundMark x1="79518" y1="8955" x2="93976" y2="18657"/>
                                <a14:foregroundMark x1="93976" y1="18657" x2="90964" y2="40299"/>
                                <a14:foregroundMark x1="90964" y1="40299" x2="3614" y2="42537"/>
                                <a14:foregroundMark x1="3614" y1="3731" x2="1807" y2="26866"/>
                                <a14:foregroundMark x1="1807" y1="26866" x2="4217" y2="42537"/>
                                <a14:foregroundMark x1="4217" y1="42537" x2="28313" y2="44030"/>
                                <a14:foregroundMark x1="28313" y1="44030" x2="29518" y2="44030"/>
                                <a14:foregroundMark x1="4217" y1="4478" x2="64458" y2="2239"/>
                                <a14:foregroundMark x1="64458" y1="2239" x2="94578" y2="3731"/>
                                <a14:foregroundMark x1="95783" y1="5970" x2="98193" y2="22388"/>
                                <a14:foregroundMark x1="98193" y1="22388" x2="92771" y2="44030"/>
                                <a14:foregroundMark x1="92771" y1="44030" x2="72892" y2="46269"/>
                                <a14:foregroundMark x1="94578" y1="47015" x2="98193" y2="29851"/>
                                <a14:foregroundMark x1="98193" y1="29851" x2="98193" y2="8955"/>
                                <a14:foregroundMark x1="45783" y1="24627" x2="59639" y2="24627"/>
                                <a14:foregroundMark x1="59639" y1="24627" x2="27108" y2="16418"/>
                                <a14:foregroundMark x1="64458" y1="20896" x2="43976" y2="19403"/>
                                <a14:foregroundMark x1="43976" y1="19403" x2="71687" y2="18657"/>
                                <a14:foregroundMark x1="37952" y1="18657" x2="67470" y2="30597"/>
                                <a14:foregroundMark x1="67470" y1="30597" x2="62651" y2="29851"/>
                                <a14:foregroundMark x1="67470" y1="29104" x2="42169" y2="29104"/>
                                <a14:foregroundMark x1="42169" y1="29104" x2="55422" y2="29104"/>
                                <a14:foregroundMark x1="34337" y1="27612" x2="53012" y2="27612"/>
                                <a14:foregroundMark x1="25904" y1="26866" x2="47590" y2="27612"/>
                                <a14:foregroundMark x1="39157" y1="26119" x2="38554" y2="26119"/>
                                <a14:foregroundMark x1="37952" y1="23881" x2="37952" y2="23881"/>
                                <a14:foregroundMark x1="36145" y1="25373" x2="36145" y2="25373"/>
                                <a14:foregroundMark x1="37349" y1="25373" x2="36747" y2="27612"/>
                                <a14:foregroundMark x1="36747" y1="31343" x2="39759" y2="32836"/>
                                <a14:foregroundMark x1="46988" y1="31343" x2="50602" y2="31343"/>
                                <a14:foregroundMark x1="53012" y1="31343" x2="53012" y2="31343"/>
                              </a14:backgroundRemoval>
                            </a14:imgEffect>
                          </a14:imgLayer>
                        </a14:imgProps>
                      </a:ext>
                    </a:extLst>
                  </a:blip>
                  <a:srcRect b="51566"/>
                  <a:stretch/>
                </p:blipFill>
                <p:spPr>
                  <a:xfrm>
                    <a:off x="5040434" y="5133311"/>
                    <a:ext cx="627699" cy="245415"/>
                  </a:xfrm>
                  <a:prstGeom prst="roundRect">
                    <a:avLst/>
                  </a:prstGeom>
                </p:spPr>
              </p:pic>
            </p:grpSp>
            <p:sp>
              <p:nvSpPr>
                <p:cNvPr id="55" name="TextBox 54">
                  <a:extLst>
                    <a:ext uri="{FF2B5EF4-FFF2-40B4-BE49-F238E27FC236}">
                      <a16:creationId xmlns:a16="http://schemas.microsoft.com/office/drawing/2014/main" id="{F430DBA7-93D3-0FC8-2D35-F0E8E818AB84}"/>
                    </a:ext>
                  </a:extLst>
                </p:cNvPr>
                <p:cNvSpPr txBox="1"/>
                <p:nvPr/>
              </p:nvSpPr>
              <p:spPr>
                <a:xfrm>
                  <a:off x="7658843" y="5674430"/>
                  <a:ext cx="1084356" cy="938719"/>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Blaze</a:t>
                  </a:r>
                </a:p>
                <a:p>
                  <a:r>
                    <a:rPr lang="en-GB" sz="1100" dirty="0">
                      <a:latin typeface="Segoe UI Semilight" panose="020B0402040204020203" pitchFamily="34" charset="0"/>
                      <a:cs typeface="Segoe UI Semilight" panose="020B0402040204020203" pitchFamily="34" charset="0"/>
                    </a:rPr>
                    <a:t>Hidden Ability:</a:t>
                  </a:r>
                </a:p>
                <a:p>
                  <a:r>
                    <a:rPr lang="en-GB" sz="1100" dirty="0">
                      <a:latin typeface="Segoe UI Semilight" panose="020B0402040204020203" pitchFamily="34" charset="0"/>
                      <a:cs typeface="Segoe UI Semilight" panose="020B0402040204020203" pitchFamily="34" charset="0"/>
                    </a:rPr>
                    <a:t>1. Iron Fist</a:t>
                  </a:r>
                </a:p>
                <a:p>
                  <a:endParaRPr lang="en-GB" sz="1100" dirty="0">
                    <a:latin typeface="Segoe UI Semilight" panose="020B0402040204020203" pitchFamily="34" charset="0"/>
                    <a:cs typeface="Segoe UI Semilight" panose="020B0402040204020203" pitchFamily="34" charset="0"/>
                  </a:endParaRPr>
                </a:p>
              </p:txBody>
            </p:sp>
            <p:pic>
              <p:nvPicPr>
                <p:cNvPr id="1034" name="Picture 10">
                  <a:extLst>
                    <a:ext uri="{FF2B5EF4-FFF2-40B4-BE49-F238E27FC236}">
                      <a16:creationId xmlns:a16="http://schemas.microsoft.com/office/drawing/2014/main" id="{B1548F69-EF58-726F-596E-4C27E37C6D81}"/>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524503" y="4161819"/>
                  <a:ext cx="1267925" cy="9439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 name="Group 57">
                <a:extLst>
                  <a:ext uri="{FF2B5EF4-FFF2-40B4-BE49-F238E27FC236}">
                    <a16:creationId xmlns:a16="http://schemas.microsoft.com/office/drawing/2014/main" id="{98029E86-45DD-2EDE-DC6E-C554E363AE20}"/>
                  </a:ext>
                </a:extLst>
              </p:cNvPr>
              <p:cNvGrpSpPr/>
              <p:nvPr/>
            </p:nvGrpSpPr>
            <p:grpSpPr>
              <a:xfrm>
                <a:off x="5710461" y="4335260"/>
                <a:ext cx="1226170" cy="2633552"/>
                <a:chOff x="6418113" y="4180754"/>
                <a:chExt cx="1226170" cy="2633552"/>
              </a:xfrm>
            </p:grpSpPr>
            <p:grpSp>
              <p:nvGrpSpPr>
                <p:cNvPr id="43" name="Group 42">
                  <a:extLst>
                    <a:ext uri="{FF2B5EF4-FFF2-40B4-BE49-F238E27FC236}">
                      <a16:creationId xmlns:a16="http://schemas.microsoft.com/office/drawing/2014/main" id="{51E2D07B-6229-A82D-F0B3-D018C2C11C93}"/>
                    </a:ext>
                  </a:extLst>
                </p:cNvPr>
                <p:cNvGrpSpPr/>
                <p:nvPr/>
              </p:nvGrpSpPr>
              <p:grpSpPr>
                <a:xfrm>
                  <a:off x="6717349" y="5127631"/>
                  <a:ext cx="627700" cy="522175"/>
                  <a:chOff x="5222744" y="5174650"/>
                  <a:chExt cx="627700" cy="522175"/>
                </a:xfrm>
              </p:grpSpPr>
              <p:pic>
                <p:nvPicPr>
                  <p:cNvPr id="26" name="Picture 25">
                    <a:extLst>
                      <a:ext uri="{FF2B5EF4-FFF2-40B4-BE49-F238E27FC236}">
                        <a16:creationId xmlns:a16="http://schemas.microsoft.com/office/drawing/2014/main" id="{D38CA676-B553-71F5-246E-34278CC5FBF8}"/>
                      </a:ext>
                    </a:extLst>
                  </p:cNvPr>
                  <p:cNvPicPr>
                    <a:picLocks noChangeAspect="1"/>
                  </p:cNvPicPr>
                  <p:nvPr/>
                </p:nvPicPr>
                <p:blipFill rotWithShape="1">
                  <a:blip r:embed="rId13"/>
                  <a:srcRect l="817" t="3208" r="1804" b="3519"/>
                  <a:stretch/>
                </p:blipFill>
                <p:spPr>
                  <a:xfrm>
                    <a:off x="5222744" y="5457045"/>
                    <a:ext cx="627699" cy="239780"/>
                  </a:xfrm>
                  <a:prstGeom prst="roundRect">
                    <a:avLst/>
                  </a:prstGeom>
                </p:spPr>
              </p:pic>
              <p:pic>
                <p:nvPicPr>
                  <p:cNvPr id="42" name="Picture 41">
                    <a:extLst>
                      <a:ext uri="{FF2B5EF4-FFF2-40B4-BE49-F238E27FC236}">
                        <a16:creationId xmlns:a16="http://schemas.microsoft.com/office/drawing/2014/main" id="{0C76410E-D045-47D7-F5C0-D9709D5E97DB}"/>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2239" b="46269" l="2410" r="98193">
                                <a14:foregroundMark x1="12048" y1="22388" x2="86747" y2="25373"/>
                                <a14:foregroundMark x1="19880" y1="35075" x2="74699" y2="42537"/>
                                <a14:foregroundMark x1="9036" y1="38806" x2="28313" y2="39552"/>
                                <a14:foregroundMark x1="28313" y1="39552" x2="50000" y2="38060"/>
                                <a14:foregroundMark x1="10241" y1="41045" x2="21084" y2="36567"/>
                                <a14:foregroundMark x1="6024" y1="42537" x2="10241" y2="8955"/>
                                <a14:foregroundMark x1="10241" y1="8955" x2="42169" y2="8209"/>
                                <a14:foregroundMark x1="42169" y1="8209" x2="79518" y2="8955"/>
                                <a14:foregroundMark x1="79518" y1="8955" x2="93976" y2="18657"/>
                                <a14:foregroundMark x1="93976" y1="18657" x2="90964" y2="40299"/>
                                <a14:foregroundMark x1="90964" y1="40299" x2="3614" y2="42537"/>
                                <a14:foregroundMark x1="3614" y1="3731" x2="1807" y2="26866"/>
                                <a14:foregroundMark x1="1807" y1="26866" x2="4217" y2="42537"/>
                                <a14:foregroundMark x1="4217" y1="42537" x2="28313" y2="44030"/>
                                <a14:foregroundMark x1="28313" y1="44030" x2="29518" y2="44030"/>
                                <a14:foregroundMark x1="4217" y1="4478" x2="64458" y2="2239"/>
                                <a14:foregroundMark x1="64458" y1="2239" x2="94578" y2="3731"/>
                                <a14:foregroundMark x1="95783" y1="5970" x2="98193" y2="22388"/>
                                <a14:foregroundMark x1="98193" y1="22388" x2="92771" y2="44030"/>
                                <a14:foregroundMark x1="92771" y1="44030" x2="72892" y2="46269"/>
                                <a14:foregroundMark x1="94578" y1="47015" x2="98193" y2="29851"/>
                                <a14:foregroundMark x1="98193" y1="29851" x2="98193" y2="8955"/>
                                <a14:foregroundMark x1="45783" y1="24627" x2="59639" y2="24627"/>
                                <a14:foregroundMark x1="59639" y1="24627" x2="27108" y2="16418"/>
                                <a14:foregroundMark x1="64458" y1="20896" x2="43976" y2="19403"/>
                                <a14:foregroundMark x1="43976" y1="19403" x2="71687" y2="18657"/>
                                <a14:foregroundMark x1="37952" y1="18657" x2="67470" y2="30597"/>
                                <a14:foregroundMark x1="67470" y1="30597" x2="62651" y2="29851"/>
                                <a14:foregroundMark x1="67470" y1="29104" x2="42169" y2="29104"/>
                                <a14:foregroundMark x1="42169" y1="29104" x2="55422" y2="29104"/>
                                <a14:foregroundMark x1="34337" y1="27612" x2="53012" y2="27612"/>
                                <a14:foregroundMark x1="25904" y1="26866" x2="47590" y2="27612"/>
                                <a14:foregroundMark x1="39157" y1="26119" x2="38554" y2="26119"/>
                                <a14:foregroundMark x1="37952" y1="23881" x2="37952" y2="23881"/>
                                <a14:foregroundMark x1="36145" y1="25373" x2="36145" y2="25373"/>
                                <a14:foregroundMark x1="37349" y1="25373" x2="36747" y2="27612"/>
                                <a14:foregroundMark x1="36747" y1="31343" x2="39759" y2="32836"/>
                                <a14:foregroundMark x1="46988" y1="31343" x2="50602" y2="31343"/>
                                <a14:foregroundMark x1="53012" y1="31343" x2="53012" y2="31343"/>
                              </a14:backgroundRemoval>
                            </a14:imgEffect>
                          </a14:imgLayer>
                        </a14:imgProps>
                      </a:ext>
                    </a:extLst>
                  </a:blip>
                  <a:srcRect b="51566"/>
                  <a:stretch/>
                </p:blipFill>
                <p:spPr>
                  <a:xfrm>
                    <a:off x="5222745" y="5174650"/>
                    <a:ext cx="627699" cy="245415"/>
                  </a:xfrm>
                  <a:prstGeom prst="roundRect">
                    <a:avLst/>
                  </a:prstGeom>
                </p:spPr>
              </p:pic>
            </p:grpSp>
            <p:sp>
              <p:nvSpPr>
                <p:cNvPr id="54" name="TextBox 53">
                  <a:extLst>
                    <a:ext uri="{FF2B5EF4-FFF2-40B4-BE49-F238E27FC236}">
                      <a16:creationId xmlns:a16="http://schemas.microsoft.com/office/drawing/2014/main" id="{355782C5-2785-92E8-8DDF-452E232742E8}"/>
                    </a:ext>
                  </a:extLst>
                </p:cNvPr>
                <p:cNvSpPr txBox="1"/>
                <p:nvPr/>
              </p:nvSpPr>
              <p:spPr>
                <a:xfrm>
                  <a:off x="6418113" y="5706310"/>
                  <a:ext cx="1226170" cy="1107996"/>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Blaze</a:t>
                  </a:r>
                </a:p>
                <a:p>
                  <a:r>
                    <a:rPr lang="en-GB" sz="1100" dirty="0">
                      <a:latin typeface="Segoe UI Semilight" panose="020B0402040204020203" pitchFamily="34" charset="0"/>
                      <a:cs typeface="Segoe UI Semilight" panose="020B0402040204020203" pitchFamily="34" charset="0"/>
                    </a:rPr>
                    <a:t>Hidden Ability:</a:t>
                  </a:r>
                </a:p>
                <a:p>
                  <a:r>
                    <a:rPr lang="en-GB" sz="1100" dirty="0">
                      <a:latin typeface="Segoe UI Semilight" panose="020B0402040204020203" pitchFamily="34" charset="0"/>
                      <a:cs typeface="Segoe UI Semilight" panose="020B0402040204020203" pitchFamily="34" charset="0"/>
                    </a:rPr>
                    <a:t>1. Speed Boost</a:t>
                  </a:r>
                </a:p>
                <a:p>
                  <a:endParaRPr lang="en-GB" sz="1100" dirty="0">
                    <a:latin typeface="Segoe UI Semilight" panose="020B0402040204020203" pitchFamily="34" charset="0"/>
                    <a:cs typeface="Segoe UI Semilight" panose="020B0402040204020203" pitchFamily="34" charset="0"/>
                  </a:endParaRPr>
                </a:p>
                <a:p>
                  <a:pPr marL="228600" indent="-228600">
                    <a:buAutoNum type="arabicPeriod"/>
                  </a:pPr>
                  <a:endParaRPr lang="en-GB" sz="1100" dirty="0">
                    <a:latin typeface="Segoe UI Semilight" panose="020B0402040204020203" pitchFamily="34" charset="0"/>
                    <a:cs typeface="Segoe UI Semilight" panose="020B0402040204020203" pitchFamily="34" charset="0"/>
                  </a:endParaRPr>
                </a:p>
              </p:txBody>
            </p:sp>
            <p:pic>
              <p:nvPicPr>
                <p:cNvPr id="1032" name="Picture 8" descr="Blaziken - Azurilland Wiki">
                  <a:extLst>
                    <a:ext uri="{FF2B5EF4-FFF2-40B4-BE49-F238E27FC236}">
                      <a16:creationId xmlns:a16="http://schemas.microsoft.com/office/drawing/2014/main" id="{18DC2B42-0FC7-B2F4-D886-FBBF2790D52B}"/>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679510" y="4180754"/>
                  <a:ext cx="665539" cy="887111"/>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1053" name="TextBox 1052">
              <a:extLst>
                <a:ext uri="{FF2B5EF4-FFF2-40B4-BE49-F238E27FC236}">
                  <a16:creationId xmlns:a16="http://schemas.microsoft.com/office/drawing/2014/main" id="{F1EE9947-A9EB-C5B6-13F2-4BD1E278ECAB}"/>
                </a:ext>
              </a:extLst>
            </p:cNvPr>
            <p:cNvSpPr txBox="1"/>
            <p:nvPr/>
          </p:nvSpPr>
          <p:spPr>
            <a:xfrm>
              <a:off x="6317726" y="2806083"/>
              <a:ext cx="1498912" cy="338554"/>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hidden ability</a:t>
              </a:r>
              <a:endParaRPr lang="en-GB" sz="1600" dirty="0"/>
            </a:p>
          </p:txBody>
        </p:sp>
      </p:grpSp>
      <p:grpSp>
        <p:nvGrpSpPr>
          <p:cNvPr id="1068" name="Group 1067">
            <a:extLst>
              <a:ext uri="{FF2B5EF4-FFF2-40B4-BE49-F238E27FC236}">
                <a16:creationId xmlns:a16="http://schemas.microsoft.com/office/drawing/2014/main" id="{0803BC19-0652-9DBC-BADD-A4234D34BC95}"/>
              </a:ext>
            </a:extLst>
          </p:cNvPr>
          <p:cNvGrpSpPr/>
          <p:nvPr/>
        </p:nvGrpSpPr>
        <p:grpSpPr>
          <a:xfrm>
            <a:off x="189817" y="2804435"/>
            <a:ext cx="8610848" cy="3969595"/>
            <a:chOff x="189817" y="2804435"/>
            <a:chExt cx="8610848" cy="3969595"/>
          </a:xfrm>
        </p:grpSpPr>
        <p:sp>
          <p:nvSpPr>
            <p:cNvPr id="1050" name="TextBox 1049">
              <a:extLst>
                <a:ext uri="{FF2B5EF4-FFF2-40B4-BE49-F238E27FC236}">
                  <a16:creationId xmlns:a16="http://schemas.microsoft.com/office/drawing/2014/main" id="{046D2DB1-6CBE-E413-608D-844E33912352}"/>
                </a:ext>
              </a:extLst>
            </p:cNvPr>
            <p:cNvSpPr txBox="1"/>
            <p:nvPr/>
          </p:nvSpPr>
          <p:spPr>
            <a:xfrm>
              <a:off x="3557972" y="4313460"/>
              <a:ext cx="1081494" cy="1446550"/>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Stats:</a:t>
              </a:r>
            </a:p>
            <a:p>
              <a:r>
                <a:rPr lang="en-GB" sz="1100" dirty="0">
                  <a:latin typeface="Segoe UI Semilight" panose="020B0402040204020203" pitchFamily="34" charset="0"/>
                  <a:cs typeface="Segoe UI Semilight" panose="020B0402040204020203" pitchFamily="34" charset="0"/>
                </a:rPr>
                <a:t>     HP - 100 </a:t>
              </a:r>
            </a:p>
            <a:p>
              <a:r>
                <a:rPr lang="en-GB" sz="1100" dirty="0">
                  <a:latin typeface="Segoe UI Semilight" panose="020B0402040204020203" pitchFamily="34" charset="0"/>
                  <a:cs typeface="Segoe UI Semilight" panose="020B0402040204020203" pitchFamily="34" charset="0"/>
                </a:rPr>
                <a:t>    </a:t>
              </a:r>
              <a:r>
                <a:rPr lang="en-GB" sz="1100" b="1" dirty="0" err="1">
                  <a:latin typeface="Segoe UI Semilight" panose="020B0402040204020203" pitchFamily="34" charset="0"/>
                  <a:cs typeface="Segoe UI Semilight" panose="020B0402040204020203" pitchFamily="34" charset="0"/>
                </a:rPr>
                <a:t>Atk</a:t>
              </a:r>
              <a:r>
                <a:rPr lang="en-GB" sz="1100" b="1" dirty="0">
                  <a:latin typeface="Segoe UI Semilight" panose="020B0402040204020203" pitchFamily="34" charset="0"/>
                  <a:cs typeface="Segoe UI Semilight" panose="020B0402040204020203" pitchFamily="34" charset="0"/>
                </a:rPr>
                <a:t> - 120</a:t>
              </a:r>
            </a:p>
            <a:p>
              <a:r>
                <a:rPr lang="en-GB" sz="1100" dirty="0">
                  <a:latin typeface="Segoe UI Semilight" panose="020B0402040204020203" pitchFamily="34" charset="0"/>
                  <a:cs typeface="Segoe UI Semilight" panose="020B0402040204020203" pitchFamily="34" charset="0"/>
                </a:rPr>
                <a:t>    Def - 120</a:t>
              </a:r>
            </a:p>
            <a:p>
              <a:r>
                <a:rPr lang="en-GB" sz="1100" dirty="0" err="1">
                  <a:latin typeface="Segoe UI Semilight" panose="020B0402040204020203" pitchFamily="34" charset="0"/>
                  <a:cs typeface="Segoe UI Semilight" panose="020B0402040204020203" pitchFamily="34" charset="0"/>
                </a:rPr>
                <a:t>SpAtk</a:t>
              </a:r>
              <a:r>
                <a:rPr lang="en-GB" sz="1100" dirty="0">
                  <a:latin typeface="Segoe UI Semilight" panose="020B0402040204020203" pitchFamily="34" charset="0"/>
                  <a:cs typeface="Segoe UI Semilight" panose="020B0402040204020203" pitchFamily="34" charset="0"/>
                </a:rPr>
                <a:t> - 150</a:t>
              </a:r>
            </a:p>
            <a:p>
              <a:r>
                <a:rPr lang="en-GB" sz="1100" b="1" dirty="0" err="1">
                  <a:latin typeface="Segoe UI Semilight" panose="020B0402040204020203" pitchFamily="34" charset="0"/>
                  <a:cs typeface="Segoe UI Semilight" panose="020B0402040204020203" pitchFamily="34" charset="0"/>
                </a:rPr>
                <a:t>SpDef</a:t>
              </a:r>
              <a:r>
                <a:rPr lang="en-GB" sz="1100" b="1" dirty="0">
                  <a:latin typeface="Segoe UI Semilight" panose="020B0402040204020203" pitchFamily="34" charset="0"/>
                  <a:cs typeface="Segoe UI Semilight" panose="020B0402040204020203" pitchFamily="34" charset="0"/>
                </a:rPr>
                <a:t> - 100</a:t>
              </a:r>
            </a:p>
            <a:p>
              <a:r>
                <a:rPr lang="en-GB" sz="1100" dirty="0">
                  <a:latin typeface="Segoe UI Semilight" panose="020B0402040204020203" pitchFamily="34" charset="0"/>
                  <a:cs typeface="Segoe UI Semilight" panose="020B0402040204020203" pitchFamily="34" charset="0"/>
                </a:rPr>
                <a:t>    </a:t>
              </a:r>
              <a:r>
                <a:rPr lang="en-GB" sz="1100" dirty="0" err="1">
                  <a:latin typeface="Segoe UI Semilight" panose="020B0402040204020203" pitchFamily="34" charset="0"/>
                  <a:cs typeface="Segoe UI Semilight" panose="020B0402040204020203" pitchFamily="34" charset="0"/>
                </a:rPr>
                <a:t>Spe</a:t>
              </a:r>
              <a:r>
                <a:rPr lang="en-GB" sz="1100" dirty="0">
                  <a:latin typeface="Segoe UI Semilight" panose="020B0402040204020203" pitchFamily="34" charset="0"/>
                  <a:cs typeface="Segoe UI Semilight" panose="020B0402040204020203" pitchFamily="34" charset="0"/>
                </a:rPr>
                <a:t> - 90</a:t>
              </a:r>
            </a:p>
            <a:p>
              <a:r>
                <a:rPr lang="en-GB" sz="1100" dirty="0">
                  <a:latin typeface="Segoe UI Semilight" panose="020B0402040204020203" pitchFamily="34" charset="0"/>
                  <a:cs typeface="Segoe UI Semilight" panose="020B0402040204020203" pitchFamily="34" charset="0"/>
                </a:rPr>
                <a:t>  Total - 680</a:t>
              </a:r>
            </a:p>
          </p:txBody>
        </p:sp>
        <p:sp>
          <p:nvSpPr>
            <p:cNvPr id="1051" name="TextBox 1050">
              <a:extLst>
                <a:ext uri="{FF2B5EF4-FFF2-40B4-BE49-F238E27FC236}">
                  <a16:creationId xmlns:a16="http://schemas.microsoft.com/office/drawing/2014/main" id="{FD53BBCB-0972-C3AB-F0EC-75AE473CE071}"/>
                </a:ext>
              </a:extLst>
            </p:cNvPr>
            <p:cNvSpPr txBox="1"/>
            <p:nvPr/>
          </p:nvSpPr>
          <p:spPr>
            <a:xfrm>
              <a:off x="1151059" y="4403078"/>
              <a:ext cx="1081494" cy="1446550"/>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Stats:</a:t>
              </a:r>
            </a:p>
            <a:p>
              <a:r>
                <a:rPr lang="en-GB" sz="1100" dirty="0">
                  <a:latin typeface="Segoe UI Semilight" panose="020B0402040204020203" pitchFamily="34" charset="0"/>
                  <a:cs typeface="Segoe UI Semilight" panose="020B0402040204020203" pitchFamily="34" charset="0"/>
                </a:rPr>
                <a:t>     HP - 100 </a:t>
              </a:r>
            </a:p>
            <a:p>
              <a:r>
                <a:rPr lang="en-GB" sz="1100" dirty="0">
                  <a:latin typeface="Segoe UI Semilight" panose="020B0402040204020203" pitchFamily="34" charset="0"/>
                  <a:cs typeface="Segoe UI Semilight" panose="020B0402040204020203" pitchFamily="34" charset="0"/>
                </a:rPr>
                <a:t>    </a:t>
              </a:r>
              <a:r>
                <a:rPr lang="en-GB" sz="1100" b="1" dirty="0" err="1">
                  <a:latin typeface="Segoe UI Semilight" panose="020B0402040204020203" pitchFamily="34" charset="0"/>
                  <a:cs typeface="Segoe UI Semilight" panose="020B0402040204020203" pitchFamily="34" charset="0"/>
                </a:rPr>
                <a:t>Atk</a:t>
              </a:r>
              <a:r>
                <a:rPr lang="en-GB" sz="1100" b="1" dirty="0">
                  <a:latin typeface="Segoe UI Semilight" panose="020B0402040204020203" pitchFamily="34" charset="0"/>
                  <a:cs typeface="Segoe UI Semilight" panose="020B0402040204020203" pitchFamily="34" charset="0"/>
                </a:rPr>
                <a:t> - 100</a:t>
              </a:r>
            </a:p>
            <a:p>
              <a:r>
                <a:rPr lang="en-GB" sz="1100" dirty="0">
                  <a:latin typeface="Segoe UI Semilight" panose="020B0402040204020203" pitchFamily="34" charset="0"/>
                  <a:cs typeface="Segoe UI Semilight" panose="020B0402040204020203" pitchFamily="34" charset="0"/>
                </a:rPr>
                <a:t>    Def - 120</a:t>
              </a:r>
            </a:p>
            <a:p>
              <a:r>
                <a:rPr lang="en-GB" sz="1100" dirty="0" err="1">
                  <a:latin typeface="Segoe UI Semilight" panose="020B0402040204020203" pitchFamily="34" charset="0"/>
                  <a:cs typeface="Segoe UI Semilight" panose="020B0402040204020203" pitchFamily="34" charset="0"/>
                </a:rPr>
                <a:t>SpAtk</a:t>
              </a:r>
              <a:r>
                <a:rPr lang="en-GB" sz="1100" dirty="0">
                  <a:latin typeface="Segoe UI Semilight" panose="020B0402040204020203" pitchFamily="34" charset="0"/>
                  <a:cs typeface="Segoe UI Semilight" panose="020B0402040204020203" pitchFamily="34" charset="0"/>
                </a:rPr>
                <a:t> - 150</a:t>
              </a:r>
            </a:p>
            <a:p>
              <a:r>
                <a:rPr lang="en-GB" sz="1100" b="1" dirty="0" err="1">
                  <a:latin typeface="Segoe UI Semilight" panose="020B0402040204020203" pitchFamily="34" charset="0"/>
                  <a:cs typeface="Segoe UI Semilight" panose="020B0402040204020203" pitchFamily="34" charset="0"/>
                </a:rPr>
                <a:t>SpDef</a:t>
              </a:r>
              <a:r>
                <a:rPr lang="en-GB" sz="1100" b="1" dirty="0">
                  <a:latin typeface="Segoe UI Semilight" panose="020B0402040204020203" pitchFamily="34" charset="0"/>
                  <a:cs typeface="Segoe UI Semilight" panose="020B0402040204020203" pitchFamily="34" charset="0"/>
                </a:rPr>
                <a:t> - 120</a:t>
              </a:r>
            </a:p>
            <a:p>
              <a:r>
                <a:rPr lang="en-GB" sz="1100" dirty="0">
                  <a:latin typeface="Segoe UI Semilight" panose="020B0402040204020203" pitchFamily="34" charset="0"/>
                  <a:cs typeface="Segoe UI Semilight" panose="020B0402040204020203" pitchFamily="34" charset="0"/>
                </a:rPr>
                <a:t>    </a:t>
              </a:r>
              <a:r>
                <a:rPr lang="en-GB" sz="1100" dirty="0" err="1">
                  <a:latin typeface="Segoe UI Semilight" panose="020B0402040204020203" pitchFamily="34" charset="0"/>
                  <a:cs typeface="Segoe UI Semilight" panose="020B0402040204020203" pitchFamily="34" charset="0"/>
                </a:rPr>
                <a:t>Spe</a:t>
              </a:r>
              <a:r>
                <a:rPr lang="en-GB" sz="1100" dirty="0">
                  <a:latin typeface="Segoe UI Semilight" panose="020B0402040204020203" pitchFamily="34" charset="0"/>
                  <a:cs typeface="Segoe UI Semilight" panose="020B0402040204020203" pitchFamily="34" charset="0"/>
                </a:rPr>
                <a:t> - 90</a:t>
              </a:r>
            </a:p>
            <a:p>
              <a:r>
                <a:rPr lang="en-GB" sz="1100" dirty="0">
                  <a:latin typeface="Segoe UI Semilight" panose="020B0402040204020203" pitchFamily="34" charset="0"/>
                  <a:cs typeface="Segoe UI Semilight" panose="020B0402040204020203" pitchFamily="34" charset="0"/>
                </a:rPr>
                <a:t>  Total - 680</a:t>
              </a:r>
            </a:p>
          </p:txBody>
        </p:sp>
        <p:sp>
          <p:nvSpPr>
            <p:cNvPr id="1052" name="TextBox 1051">
              <a:extLst>
                <a:ext uri="{FF2B5EF4-FFF2-40B4-BE49-F238E27FC236}">
                  <a16:creationId xmlns:a16="http://schemas.microsoft.com/office/drawing/2014/main" id="{4D29BFA8-838F-DDE5-7904-7E9C03855C9B}"/>
                </a:ext>
              </a:extLst>
            </p:cNvPr>
            <p:cNvSpPr txBox="1"/>
            <p:nvPr/>
          </p:nvSpPr>
          <p:spPr>
            <a:xfrm>
              <a:off x="7553667" y="2804435"/>
              <a:ext cx="1246998" cy="338554"/>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or the stats!</a:t>
              </a:r>
              <a:endParaRPr lang="en-GB" sz="1600" dirty="0"/>
            </a:p>
          </p:txBody>
        </p:sp>
        <p:pic>
          <p:nvPicPr>
            <p:cNvPr id="1055" name="Picture 4" descr="Dialga | Pokédex">
              <a:extLst>
                <a:ext uri="{FF2B5EF4-FFF2-40B4-BE49-F238E27FC236}">
                  <a16:creationId xmlns:a16="http://schemas.microsoft.com/office/drawing/2014/main" id="{39A121E7-FE22-E9C5-ECC6-36E593951712}"/>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24009" y="4346526"/>
              <a:ext cx="952485" cy="952485"/>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12" descr="Dialga Pokemon PNG Isolated HD Pictures | PNG Mart">
              <a:extLst>
                <a:ext uri="{FF2B5EF4-FFF2-40B4-BE49-F238E27FC236}">
                  <a16:creationId xmlns:a16="http://schemas.microsoft.com/office/drawing/2014/main" id="{24619BA9-DFD9-4F9D-6E49-445413D617BE}"/>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639835" y="4308432"/>
              <a:ext cx="875657" cy="916829"/>
            </a:xfrm>
            <a:prstGeom prst="rect">
              <a:avLst/>
            </a:prstGeom>
            <a:noFill/>
            <a:extLst>
              <a:ext uri="{909E8E84-426E-40DD-AFC4-6F175D3DCCD1}">
                <a14:hiddenFill xmlns:a14="http://schemas.microsoft.com/office/drawing/2010/main">
                  <a:solidFill>
                    <a:srgbClr val="FFFFFF"/>
                  </a:solidFill>
                </a14:hiddenFill>
              </a:ext>
            </a:extLst>
          </p:spPr>
        </p:pic>
        <p:grpSp>
          <p:nvGrpSpPr>
            <p:cNvPr id="1062" name="Group 1061">
              <a:extLst>
                <a:ext uri="{FF2B5EF4-FFF2-40B4-BE49-F238E27FC236}">
                  <a16:creationId xmlns:a16="http://schemas.microsoft.com/office/drawing/2014/main" id="{E1FD8142-C92B-7F64-0933-8A8A5823F8F5}"/>
                </a:ext>
              </a:extLst>
            </p:cNvPr>
            <p:cNvGrpSpPr/>
            <p:nvPr/>
          </p:nvGrpSpPr>
          <p:grpSpPr>
            <a:xfrm>
              <a:off x="2717951" y="5256632"/>
              <a:ext cx="639113" cy="515926"/>
              <a:chOff x="4784222" y="5577037"/>
              <a:chExt cx="639113" cy="515926"/>
            </a:xfrm>
          </p:grpSpPr>
          <p:pic>
            <p:nvPicPr>
              <p:cNvPr id="1060" name="Picture 1059">
                <a:extLst>
                  <a:ext uri="{FF2B5EF4-FFF2-40B4-BE49-F238E27FC236}">
                    <a16:creationId xmlns:a16="http://schemas.microsoft.com/office/drawing/2014/main" id="{6597FA90-CADE-A820-9491-ECE7656554E2}"/>
                  </a:ext>
                </a:extLst>
              </p:cNvPr>
              <p:cNvPicPr>
                <a:picLocks noChangeAspect="1"/>
              </p:cNvPicPr>
              <p:nvPr/>
            </p:nvPicPr>
            <p:blipFill rotWithShape="1">
              <a:blip r:embed="rId18"/>
              <a:srcRect l="2020" t="52487" b="1267"/>
              <a:stretch/>
            </p:blipFill>
            <p:spPr>
              <a:xfrm>
                <a:off x="4784222" y="5853183"/>
                <a:ext cx="639113" cy="239780"/>
              </a:xfrm>
              <a:prstGeom prst="roundRect">
                <a:avLst/>
              </a:prstGeom>
            </p:spPr>
          </p:pic>
          <p:pic>
            <p:nvPicPr>
              <p:cNvPr id="1061" name="Picture 1060">
                <a:extLst>
                  <a:ext uri="{FF2B5EF4-FFF2-40B4-BE49-F238E27FC236}">
                    <a16:creationId xmlns:a16="http://schemas.microsoft.com/office/drawing/2014/main" id="{058385C4-C326-8BB5-1B9B-FA766EE1E914}"/>
                  </a:ext>
                </a:extLst>
              </p:cNvPr>
              <p:cNvPicPr>
                <a:picLocks noChangeAspect="1"/>
              </p:cNvPicPr>
              <p:nvPr/>
            </p:nvPicPr>
            <p:blipFill rotWithShape="1">
              <a:blip r:embed="rId18"/>
              <a:srcRect l="1718" t="2656" r="-1" b="52999"/>
              <a:stretch/>
            </p:blipFill>
            <p:spPr>
              <a:xfrm>
                <a:off x="4786942" y="5577037"/>
                <a:ext cx="633675" cy="227268"/>
              </a:xfrm>
              <a:prstGeom prst="roundRect">
                <a:avLst/>
              </a:prstGeom>
            </p:spPr>
          </p:pic>
        </p:grpSp>
        <p:grpSp>
          <p:nvGrpSpPr>
            <p:cNvPr id="1063" name="Group 1062">
              <a:extLst>
                <a:ext uri="{FF2B5EF4-FFF2-40B4-BE49-F238E27FC236}">
                  <a16:creationId xmlns:a16="http://schemas.microsoft.com/office/drawing/2014/main" id="{B49D5E6F-49E5-C075-1CAE-780155132CA4}"/>
                </a:ext>
              </a:extLst>
            </p:cNvPr>
            <p:cNvGrpSpPr/>
            <p:nvPr/>
          </p:nvGrpSpPr>
          <p:grpSpPr>
            <a:xfrm>
              <a:off x="415386" y="5300573"/>
              <a:ext cx="639113" cy="515926"/>
              <a:chOff x="4784222" y="5577037"/>
              <a:chExt cx="639113" cy="515926"/>
            </a:xfrm>
          </p:grpSpPr>
          <p:pic>
            <p:nvPicPr>
              <p:cNvPr id="1064" name="Picture 1063">
                <a:extLst>
                  <a:ext uri="{FF2B5EF4-FFF2-40B4-BE49-F238E27FC236}">
                    <a16:creationId xmlns:a16="http://schemas.microsoft.com/office/drawing/2014/main" id="{BE9A39EF-A3E3-94FD-D29B-2E77AE8595C4}"/>
                  </a:ext>
                </a:extLst>
              </p:cNvPr>
              <p:cNvPicPr>
                <a:picLocks noChangeAspect="1"/>
              </p:cNvPicPr>
              <p:nvPr/>
            </p:nvPicPr>
            <p:blipFill rotWithShape="1">
              <a:blip r:embed="rId18"/>
              <a:srcRect l="2020" t="52487" b="1267"/>
              <a:stretch/>
            </p:blipFill>
            <p:spPr>
              <a:xfrm>
                <a:off x="4784222" y="5853183"/>
                <a:ext cx="639113" cy="239780"/>
              </a:xfrm>
              <a:prstGeom prst="roundRect">
                <a:avLst/>
              </a:prstGeom>
            </p:spPr>
          </p:pic>
          <p:pic>
            <p:nvPicPr>
              <p:cNvPr id="1065" name="Picture 1064">
                <a:extLst>
                  <a:ext uri="{FF2B5EF4-FFF2-40B4-BE49-F238E27FC236}">
                    <a16:creationId xmlns:a16="http://schemas.microsoft.com/office/drawing/2014/main" id="{A22DDA8D-E1FC-4586-022E-FA03BA0F82AD}"/>
                  </a:ext>
                </a:extLst>
              </p:cNvPr>
              <p:cNvPicPr>
                <a:picLocks noChangeAspect="1"/>
              </p:cNvPicPr>
              <p:nvPr/>
            </p:nvPicPr>
            <p:blipFill rotWithShape="1">
              <a:blip r:embed="rId18"/>
              <a:srcRect l="1718" t="2656" r="-1" b="52999"/>
              <a:stretch/>
            </p:blipFill>
            <p:spPr>
              <a:xfrm>
                <a:off x="4786942" y="5577037"/>
                <a:ext cx="633675" cy="227268"/>
              </a:xfrm>
              <a:prstGeom prst="roundRect">
                <a:avLst/>
              </a:prstGeom>
            </p:spPr>
          </p:pic>
        </p:grpSp>
        <p:sp>
          <p:nvSpPr>
            <p:cNvPr id="1066" name="TextBox 1065">
              <a:extLst>
                <a:ext uri="{FF2B5EF4-FFF2-40B4-BE49-F238E27FC236}">
                  <a16:creationId xmlns:a16="http://schemas.microsoft.com/office/drawing/2014/main" id="{840FD440-270D-D832-8BB7-08E8CF02D986}"/>
                </a:ext>
              </a:extLst>
            </p:cNvPr>
            <p:cNvSpPr txBox="1"/>
            <p:nvPr/>
          </p:nvSpPr>
          <p:spPr>
            <a:xfrm>
              <a:off x="189817" y="5831619"/>
              <a:ext cx="1081494" cy="938719"/>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Pressure</a:t>
              </a:r>
            </a:p>
            <a:p>
              <a:r>
                <a:rPr lang="en-GB" sz="1100" dirty="0">
                  <a:latin typeface="Segoe UI Semilight" panose="020B0402040204020203" pitchFamily="34" charset="0"/>
                  <a:cs typeface="Segoe UI Semilight" panose="020B0402040204020203" pitchFamily="34" charset="0"/>
                </a:rPr>
                <a:t>Hidden Ability:</a:t>
              </a:r>
            </a:p>
            <a:p>
              <a:r>
                <a:rPr lang="en-GB" sz="1100" dirty="0">
                  <a:latin typeface="Segoe UI Semilight" panose="020B0402040204020203" pitchFamily="34" charset="0"/>
                  <a:cs typeface="Segoe UI Semilight" panose="020B0402040204020203" pitchFamily="34" charset="0"/>
                </a:rPr>
                <a:t>1. Telepathy</a:t>
              </a:r>
            </a:p>
            <a:p>
              <a:pPr marL="228600" indent="-228600">
                <a:buAutoNum type="arabicPeriod"/>
              </a:pPr>
              <a:endParaRPr lang="en-GB" sz="1100" dirty="0">
                <a:latin typeface="Segoe UI Semilight" panose="020B0402040204020203" pitchFamily="34" charset="0"/>
                <a:cs typeface="Segoe UI Semilight" panose="020B0402040204020203" pitchFamily="34" charset="0"/>
              </a:endParaRPr>
            </a:p>
          </p:txBody>
        </p:sp>
        <p:sp>
          <p:nvSpPr>
            <p:cNvPr id="1067" name="TextBox 1066">
              <a:extLst>
                <a:ext uri="{FF2B5EF4-FFF2-40B4-BE49-F238E27FC236}">
                  <a16:creationId xmlns:a16="http://schemas.microsoft.com/office/drawing/2014/main" id="{64DD06C0-B3E1-B515-53F9-3956C54FE4D3}"/>
                </a:ext>
              </a:extLst>
            </p:cNvPr>
            <p:cNvSpPr txBox="1"/>
            <p:nvPr/>
          </p:nvSpPr>
          <p:spPr>
            <a:xfrm>
              <a:off x="2589594" y="5835311"/>
              <a:ext cx="1081494" cy="938719"/>
            </a:xfrm>
            <a:prstGeom prst="rect">
              <a:avLst/>
            </a:prstGeom>
            <a:noFill/>
          </p:spPr>
          <p:txBody>
            <a:bodyPr wrap="square" rtlCol="0">
              <a:spAutoFit/>
            </a:bodyPr>
            <a:lstStyle/>
            <a:p>
              <a:r>
                <a:rPr lang="en-GB" sz="1100" dirty="0">
                  <a:latin typeface="Segoe UI Semilight" panose="020B0402040204020203" pitchFamily="34" charset="0"/>
                  <a:cs typeface="Segoe UI Semilight" panose="020B0402040204020203" pitchFamily="34" charset="0"/>
                </a:rPr>
                <a:t>Ability: </a:t>
              </a:r>
            </a:p>
            <a:p>
              <a:r>
                <a:rPr lang="en-GB" sz="1100" dirty="0">
                  <a:latin typeface="Segoe UI Semilight" panose="020B0402040204020203" pitchFamily="34" charset="0"/>
                  <a:cs typeface="Segoe UI Semilight" panose="020B0402040204020203" pitchFamily="34" charset="0"/>
                </a:rPr>
                <a:t>1. Pressure</a:t>
              </a:r>
            </a:p>
            <a:p>
              <a:r>
                <a:rPr lang="en-GB" sz="1100" dirty="0">
                  <a:latin typeface="Segoe UI Semilight" panose="020B0402040204020203" pitchFamily="34" charset="0"/>
                  <a:cs typeface="Segoe UI Semilight" panose="020B0402040204020203" pitchFamily="34" charset="0"/>
                </a:rPr>
                <a:t>Hidden Ability:</a:t>
              </a:r>
            </a:p>
            <a:p>
              <a:r>
                <a:rPr lang="en-GB" sz="1100" dirty="0">
                  <a:latin typeface="Segoe UI Semilight" panose="020B0402040204020203" pitchFamily="34" charset="0"/>
                  <a:cs typeface="Segoe UI Semilight" panose="020B0402040204020203" pitchFamily="34" charset="0"/>
                </a:rPr>
                <a:t>1. Telepathy</a:t>
              </a:r>
            </a:p>
            <a:p>
              <a:pPr marL="228600" indent="-228600">
                <a:buAutoNum type="arabicPeriod"/>
              </a:pPr>
              <a:endParaRPr lang="en-GB" sz="1100" dirty="0">
                <a:latin typeface="Segoe UI Semilight" panose="020B0402040204020203" pitchFamily="34" charset="0"/>
                <a:cs typeface="Segoe UI Semilight" panose="020B0402040204020203" pitchFamily="34" charset="0"/>
              </a:endParaRPr>
            </a:p>
          </p:txBody>
        </p:sp>
      </p:grpSp>
    </p:spTree>
    <p:extLst>
      <p:ext uri="{BB962C8B-B14F-4D97-AF65-F5344CB8AC3E}">
        <p14:creationId xmlns:p14="http://schemas.microsoft.com/office/powerpoint/2010/main" val="368987980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40"/>
                                        </p:tgtEl>
                                        <p:attrNameLst>
                                          <p:attrName>style.visibility</p:attrName>
                                        </p:attrNameLst>
                                      </p:cBhvr>
                                      <p:to>
                                        <p:strVal val="visible"/>
                                      </p:to>
                                    </p:set>
                                    <p:animEffect transition="in" filter="fade">
                                      <p:cBhvr>
                                        <p:cTn id="27" dur="500"/>
                                        <p:tgtEl>
                                          <p:spTgt spid="104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41"/>
                                        </p:tgtEl>
                                        <p:attrNameLst>
                                          <p:attrName>style.visibility</p:attrName>
                                        </p:attrNameLst>
                                      </p:cBhvr>
                                      <p:to>
                                        <p:strVal val="visible"/>
                                      </p:to>
                                    </p:set>
                                    <p:animEffect transition="in" filter="fade">
                                      <p:cBhvr>
                                        <p:cTn id="32" dur="500"/>
                                        <p:tgtEl>
                                          <p:spTgt spid="104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54"/>
                                        </p:tgtEl>
                                        <p:attrNameLst>
                                          <p:attrName>style.visibility</p:attrName>
                                        </p:attrNameLst>
                                      </p:cBhvr>
                                      <p:to>
                                        <p:strVal val="visible"/>
                                      </p:to>
                                    </p:set>
                                    <p:animEffect transition="in" filter="fade">
                                      <p:cBhvr>
                                        <p:cTn id="37" dur="500"/>
                                        <p:tgtEl>
                                          <p:spTgt spid="105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68"/>
                                        </p:tgtEl>
                                        <p:attrNameLst>
                                          <p:attrName>style.visibility</p:attrName>
                                        </p:attrNameLst>
                                      </p:cBhvr>
                                      <p:to>
                                        <p:strVal val="visible"/>
                                      </p:to>
                                    </p:set>
                                    <p:animEffect transition="in" filter="fade">
                                      <p:cBhvr>
                                        <p:cTn id="42" dur="500"/>
                                        <p:tgtEl>
                                          <p:spTgt spid="106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33"/>
                                        </p:tgtEl>
                                        <p:attrNameLst>
                                          <p:attrName>style.visibility</p:attrName>
                                        </p:attrNameLst>
                                      </p:cBhvr>
                                      <p:to>
                                        <p:strVal val="visible"/>
                                      </p:to>
                                    </p:set>
                                    <p:animEffect transition="in" filter="fade">
                                      <p:cBhvr>
                                        <p:cTn id="47" dur="500"/>
                                        <p:tgtEl>
                                          <p:spTgt spid="10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P spid="103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3" name="TextBox 2">
            <a:extLst>
              <a:ext uri="{FF2B5EF4-FFF2-40B4-BE49-F238E27FC236}">
                <a16:creationId xmlns:a16="http://schemas.microsoft.com/office/drawing/2014/main" id="{4436B212-5F9C-B791-1292-B7F59EDDE760}"/>
              </a:ext>
            </a:extLst>
          </p:cNvPr>
          <p:cNvSpPr txBox="1"/>
          <p:nvPr/>
        </p:nvSpPr>
        <p:spPr>
          <a:xfrm>
            <a:off x="70104" y="913807"/>
            <a:ext cx="9393934" cy="830997"/>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To begin with we needed data. So, after a quick search on Kaggle I found a few datasets containing information about Pokemon. The folder contained 10 files, 9 of which were Pokedex’s for all 9 generations and one contained the stats of every pokemon up until the end of generation 9. </a:t>
            </a:r>
          </a:p>
        </p:txBody>
      </p:sp>
      <p:sp>
        <p:nvSpPr>
          <p:cNvPr id="4" name="TextBox 3">
            <a:extLst>
              <a:ext uri="{FF2B5EF4-FFF2-40B4-BE49-F238E27FC236}">
                <a16:creationId xmlns:a16="http://schemas.microsoft.com/office/drawing/2014/main" id="{66A6549A-86B7-67A3-DCFB-EF31C37A96BE}"/>
              </a:ext>
            </a:extLst>
          </p:cNvPr>
          <p:cNvSpPr txBox="1"/>
          <p:nvPr/>
        </p:nvSpPr>
        <p:spPr>
          <a:xfrm>
            <a:off x="70103" y="190792"/>
            <a:ext cx="9393935" cy="584775"/>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Every piece of data analysis needs a question to answer, so we will be looking into how the in-game stats of Pokemon have changed throughout the makings of new Pokemon games.</a:t>
            </a:r>
          </a:p>
        </p:txBody>
      </p:sp>
      <p:sp>
        <p:nvSpPr>
          <p:cNvPr id="8" name="TextBox 7">
            <a:extLst>
              <a:ext uri="{FF2B5EF4-FFF2-40B4-BE49-F238E27FC236}">
                <a16:creationId xmlns:a16="http://schemas.microsoft.com/office/drawing/2014/main" id="{D5DC3C8B-C866-41AE-ED65-76AEF86F33E2}"/>
              </a:ext>
            </a:extLst>
          </p:cNvPr>
          <p:cNvSpPr txBox="1"/>
          <p:nvPr/>
        </p:nvSpPr>
        <p:spPr>
          <a:xfrm>
            <a:off x="70104" y="2720772"/>
            <a:ext cx="9393934" cy="1077218"/>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We came across a couple of problems though. Firstly, the new pokemon from the generation 9 DLC’s were not included, and the types provided in the Pokedex datasets were incorrect. Some were given incorrect secondary typing's, and some were given secondary typing's even if there were monotype. This was an issue since the data would be inaccurate. </a:t>
            </a:r>
            <a:endParaRPr lang="en-GB" sz="1600" dirty="0"/>
          </a:p>
        </p:txBody>
      </p:sp>
      <p:sp>
        <p:nvSpPr>
          <p:cNvPr id="9" name="TextBox 8">
            <a:extLst>
              <a:ext uri="{FF2B5EF4-FFF2-40B4-BE49-F238E27FC236}">
                <a16:creationId xmlns:a16="http://schemas.microsoft.com/office/drawing/2014/main" id="{EB3869BC-21B0-A6C7-4A0B-0F788D07680C}"/>
              </a:ext>
            </a:extLst>
          </p:cNvPr>
          <p:cNvSpPr txBox="1"/>
          <p:nvPr/>
        </p:nvSpPr>
        <p:spPr>
          <a:xfrm>
            <a:off x="70104" y="3935929"/>
            <a:ext cx="9393934" cy="1323439"/>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With no other idea of how to fix this, I manually added all missing pokemon and added all typing’s to the Stats dataset. To make things easier in the future, I also added a “species” column since some pokemon have different variants, an “information” column to allow some filters to be created and a colour column to help differentiate between the different “information” entries. These changes were made in excel, where I used filters to speed up the process</a:t>
            </a:r>
            <a:endParaRPr lang="en-GB" sz="1600" dirty="0"/>
          </a:p>
        </p:txBody>
      </p:sp>
      <p:pic>
        <p:nvPicPr>
          <p:cNvPr id="11" name="Picture 10">
            <a:extLst>
              <a:ext uri="{FF2B5EF4-FFF2-40B4-BE49-F238E27FC236}">
                <a16:creationId xmlns:a16="http://schemas.microsoft.com/office/drawing/2014/main" id="{9F30B95E-DB70-0874-F77D-759E6A74D4C4}"/>
              </a:ext>
            </a:extLst>
          </p:cNvPr>
          <p:cNvPicPr>
            <a:picLocks noChangeAspect="1"/>
          </p:cNvPicPr>
          <p:nvPr/>
        </p:nvPicPr>
        <p:blipFill rotWithShape="1">
          <a:blip r:embed="rId4"/>
          <a:srcRect b="40138"/>
          <a:stretch/>
        </p:blipFill>
        <p:spPr>
          <a:xfrm>
            <a:off x="1441087" y="1750251"/>
            <a:ext cx="7154273" cy="832582"/>
          </a:xfrm>
          <a:prstGeom prst="rect">
            <a:avLst/>
          </a:prstGeom>
        </p:spPr>
      </p:pic>
      <p:sp>
        <p:nvSpPr>
          <p:cNvPr id="12" name="TextBox 11">
            <a:extLst>
              <a:ext uri="{FF2B5EF4-FFF2-40B4-BE49-F238E27FC236}">
                <a16:creationId xmlns:a16="http://schemas.microsoft.com/office/drawing/2014/main" id="{121D0831-241B-ABAB-C66A-0EF93B4F228E}"/>
              </a:ext>
            </a:extLst>
          </p:cNvPr>
          <p:cNvSpPr txBox="1"/>
          <p:nvPr/>
        </p:nvSpPr>
        <p:spPr>
          <a:xfrm>
            <a:off x="70104" y="5397307"/>
            <a:ext cx="9393934" cy="584775"/>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Finally, we have a dataset with every pokemon, mega evolution, primal reversion, regional variant and form seen in any pokemon game giving us the best data to begin the analysis! </a:t>
            </a:r>
            <a:endParaRPr lang="en-GB" sz="1600" dirty="0"/>
          </a:p>
        </p:txBody>
      </p:sp>
    </p:spTree>
    <p:extLst>
      <p:ext uri="{BB962C8B-B14F-4D97-AF65-F5344CB8AC3E}">
        <p14:creationId xmlns:p14="http://schemas.microsoft.com/office/powerpoint/2010/main" val="2635159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8" grpId="0"/>
      <p:bldP spid="9"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pic>
        <p:nvPicPr>
          <p:cNvPr id="5" name="Picture 4" descr="A chart with green and blue bars&#10;&#10;Description automatically generated">
            <a:extLst>
              <a:ext uri="{FF2B5EF4-FFF2-40B4-BE49-F238E27FC236}">
                <a16:creationId xmlns:a16="http://schemas.microsoft.com/office/drawing/2014/main" id="{B5B7F58C-BBD2-63B4-4E57-8978A10EE2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095001"/>
            <a:ext cx="6902197" cy="5762999"/>
          </a:xfrm>
          <a:prstGeom prst="rect">
            <a:avLst/>
          </a:prstGeom>
        </p:spPr>
      </p:pic>
      <p:sp>
        <p:nvSpPr>
          <p:cNvPr id="3" name="TextBox 2">
            <a:extLst>
              <a:ext uri="{FF2B5EF4-FFF2-40B4-BE49-F238E27FC236}">
                <a16:creationId xmlns:a16="http://schemas.microsoft.com/office/drawing/2014/main" id="{1231DBE6-54A2-5292-9B3B-F4354A4E89CD}"/>
              </a:ext>
            </a:extLst>
          </p:cNvPr>
          <p:cNvSpPr txBox="1"/>
          <p:nvPr/>
        </p:nvSpPr>
        <p:spPr>
          <a:xfrm>
            <a:off x="222504" y="276122"/>
            <a:ext cx="8659368" cy="830997"/>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So, this brings us to our initial piece of analysis. We are going to be looking into Pokémon's Base Stat Total (BST). To begin with, it is best to plot our top 20 pokemon to see who they are and what entries are given in the “information” column.</a:t>
            </a:r>
          </a:p>
        </p:txBody>
      </p:sp>
      <p:sp>
        <p:nvSpPr>
          <p:cNvPr id="7" name="TextBox 6">
            <a:extLst>
              <a:ext uri="{FF2B5EF4-FFF2-40B4-BE49-F238E27FC236}">
                <a16:creationId xmlns:a16="http://schemas.microsoft.com/office/drawing/2014/main" id="{BE4EECD9-7790-66EA-4DF1-23C3F4AF8612}"/>
              </a:ext>
            </a:extLst>
          </p:cNvPr>
          <p:cNvSpPr txBox="1"/>
          <p:nvPr/>
        </p:nvSpPr>
        <p:spPr>
          <a:xfrm>
            <a:off x="7206996" y="1593625"/>
            <a:ext cx="3349752" cy="1569660"/>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From the legend at the bottom of the plot, we can see any pokemon in green is a Mega Evolution, a Primal Reversion or a pokemon that cannot be used in game for any reason.</a:t>
            </a:r>
          </a:p>
        </p:txBody>
      </p:sp>
      <p:sp>
        <p:nvSpPr>
          <p:cNvPr id="8" name="TextBox 7">
            <a:extLst>
              <a:ext uri="{FF2B5EF4-FFF2-40B4-BE49-F238E27FC236}">
                <a16:creationId xmlns:a16="http://schemas.microsoft.com/office/drawing/2014/main" id="{4B542694-99FB-1C91-6212-626A2300D8C2}"/>
              </a:ext>
            </a:extLst>
          </p:cNvPr>
          <p:cNvSpPr txBox="1"/>
          <p:nvPr/>
        </p:nvSpPr>
        <p:spPr>
          <a:xfrm>
            <a:off x="7206996" y="3429000"/>
            <a:ext cx="3349752" cy="1569660"/>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Since we only have 6 pokemon in the top 20 that are not in these categories, we will remove all pokemon that would be plotted in green. We will return to Mega Evolutions briefly towards the end.</a:t>
            </a:r>
          </a:p>
        </p:txBody>
      </p:sp>
      <p:sp>
        <p:nvSpPr>
          <p:cNvPr id="9" name="TextBox 8">
            <a:extLst>
              <a:ext uri="{FF2B5EF4-FFF2-40B4-BE49-F238E27FC236}">
                <a16:creationId xmlns:a16="http://schemas.microsoft.com/office/drawing/2014/main" id="{49441BD7-52A6-A5A2-EBDE-285F6C2C7BE4}"/>
              </a:ext>
            </a:extLst>
          </p:cNvPr>
          <p:cNvSpPr txBox="1"/>
          <p:nvPr/>
        </p:nvSpPr>
        <p:spPr>
          <a:xfrm>
            <a:off x="7206996" y="5258439"/>
            <a:ext cx="3349752" cy="1323439"/>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We can remove these pokemon by creating two Boolean masks, specifying any Pokemon with “Mega/Primal” or “Inaccessible In-game” in the information column.</a:t>
            </a:r>
          </a:p>
        </p:txBody>
      </p:sp>
    </p:spTree>
    <p:extLst>
      <p:ext uri="{BB962C8B-B14F-4D97-AF65-F5344CB8AC3E}">
        <p14:creationId xmlns:p14="http://schemas.microsoft.com/office/powerpoint/2010/main" val="2572264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pic>
        <p:nvPicPr>
          <p:cNvPr id="5" name="Picture 4" descr="A graph of a distribution of bst&#10;&#10;Description automatically generated">
            <a:extLst>
              <a:ext uri="{FF2B5EF4-FFF2-40B4-BE49-F238E27FC236}">
                <a16:creationId xmlns:a16="http://schemas.microsoft.com/office/drawing/2014/main" id="{719B6EC5-9740-4FCF-04D6-A78B18F680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8860" y="953230"/>
            <a:ext cx="7221855" cy="3409606"/>
          </a:xfrm>
          <a:prstGeom prst="rect">
            <a:avLst/>
          </a:prstGeom>
        </p:spPr>
      </p:pic>
      <p:sp>
        <p:nvSpPr>
          <p:cNvPr id="6" name="TextBox 5">
            <a:extLst>
              <a:ext uri="{FF2B5EF4-FFF2-40B4-BE49-F238E27FC236}">
                <a16:creationId xmlns:a16="http://schemas.microsoft.com/office/drawing/2014/main" id="{5870E151-8431-4FBE-CC1B-C6555C4CC7D8}"/>
              </a:ext>
            </a:extLst>
          </p:cNvPr>
          <p:cNvSpPr txBox="1"/>
          <p:nvPr/>
        </p:nvSpPr>
        <p:spPr>
          <a:xfrm>
            <a:off x="70104" y="368455"/>
            <a:ext cx="8659368" cy="584775"/>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So, after removing the necessary pokemon let’s see how the base stats are distributed over the 1025 pokemon in the pokedex</a:t>
            </a:r>
          </a:p>
        </p:txBody>
      </p:sp>
      <p:sp>
        <p:nvSpPr>
          <p:cNvPr id="7" name="TextBox 6">
            <a:extLst>
              <a:ext uri="{FF2B5EF4-FFF2-40B4-BE49-F238E27FC236}">
                <a16:creationId xmlns:a16="http://schemas.microsoft.com/office/drawing/2014/main" id="{D13B56E7-6E5A-5315-C885-47E8BA6FB930}"/>
              </a:ext>
            </a:extLst>
          </p:cNvPr>
          <p:cNvSpPr txBox="1"/>
          <p:nvPr/>
        </p:nvSpPr>
        <p:spPr>
          <a:xfrm>
            <a:off x="434911" y="4584381"/>
            <a:ext cx="11322178" cy="1569660"/>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If we look between 200 and 400, it looks like a small bell curve. A similar thing happens around 500 too. Overall, it is multimodal with the largest being at 600. There are approximately 45 pokemon that share this BST and very few are above this.</a:t>
            </a:r>
          </a:p>
          <a:p>
            <a:r>
              <a:rPr lang="en-GB" sz="1600" dirty="0">
                <a:latin typeface="Segoe UI Semilight" panose="020B0402040204020203" pitchFamily="34" charset="0"/>
                <a:cs typeface="Segoe UI Semilight" panose="020B0402040204020203" pitchFamily="34" charset="0"/>
              </a:rPr>
              <a:t>There is also a mode at between 400 and 450. This is likely caused by the mid stage evolutions which will have a base stat here to then evolve into a pokemon with at least 500 BST; as seen by the mode around 500.</a:t>
            </a:r>
          </a:p>
          <a:p>
            <a:r>
              <a:rPr lang="en-GB" sz="1600" dirty="0">
                <a:latin typeface="Segoe UI Semilight" panose="020B0402040204020203" pitchFamily="34" charset="0"/>
                <a:cs typeface="Segoe UI Semilight" panose="020B0402040204020203" pitchFamily="34" charset="0"/>
              </a:rPr>
              <a:t>Since we have the largest mode at 600 BST, it may be best to look view how many pokemon reside around this value. We can do this by generation and using Boolean masks to create new datasets that we can use to count these pokemon.</a:t>
            </a:r>
          </a:p>
        </p:txBody>
      </p:sp>
      <p:cxnSp>
        <p:nvCxnSpPr>
          <p:cNvPr id="13" name="Straight Arrow Connector 12">
            <a:extLst>
              <a:ext uri="{FF2B5EF4-FFF2-40B4-BE49-F238E27FC236}">
                <a16:creationId xmlns:a16="http://schemas.microsoft.com/office/drawing/2014/main" id="{B55ECB65-871A-AEF3-232A-8D0D6F36C178}"/>
              </a:ext>
            </a:extLst>
          </p:cNvPr>
          <p:cNvCxnSpPr>
            <a:cxnSpLocks/>
          </p:cNvCxnSpPr>
          <p:nvPr/>
        </p:nvCxnSpPr>
        <p:spPr>
          <a:xfrm flipH="1" flipV="1">
            <a:off x="6334125" y="1428750"/>
            <a:ext cx="2411157" cy="338131"/>
          </a:xfrm>
          <a:prstGeom prst="straightConnector1">
            <a:avLst/>
          </a:prstGeom>
          <a:ln>
            <a:solidFill>
              <a:srgbClr val="3B5FAB"/>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254B1408-65C0-2FE8-F5E9-EB6CD7E646F5}"/>
              </a:ext>
            </a:extLst>
          </p:cNvPr>
          <p:cNvSpPr txBox="1"/>
          <p:nvPr/>
        </p:nvSpPr>
        <p:spPr>
          <a:xfrm>
            <a:off x="8745283" y="1566580"/>
            <a:ext cx="1313118" cy="584775"/>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Large Mode at 600 BST</a:t>
            </a:r>
          </a:p>
        </p:txBody>
      </p:sp>
    </p:spTree>
    <p:extLst>
      <p:ext uri="{BB962C8B-B14F-4D97-AF65-F5344CB8AC3E}">
        <p14:creationId xmlns:p14="http://schemas.microsoft.com/office/powerpoint/2010/main" val="3009798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6" name="TextBox 5">
            <a:extLst>
              <a:ext uri="{FF2B5EF4-FFF2-40B4-BE49-F238E27FC236}">
                <a16:creationId xmlns:a16="http://schemas.microsoft.com/office/drawing/2014/main" id="{63DE39D2-06D6-4BBE-E4FF-D475843AAA3D}"/>
              </a:ext>
            </a:extLst>
          </p:cNvPr>
          <p:cNvSpPr txBox="1"/>
          <p:nvPr/>
        </p:nvSpPr>
        <p:spPr>
          <a:xfrm>
            <a:off x="20098" y="84996"/>
            <a:ext cx="8659368" cy="1323439"/>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In Python, I created new variables for the mean, median, minimum and maximum BST for each generation, then created new Data Frames that include only pokemon with a BST of at least 600 and one that contains pokemon with a BST over 600 and plotted the pokemon in the second data frame for each generation. This is generalised more in a later slide where we have plots for 3 groupings of generations.</a:t>
            </a:r>
          </a:p>
        </p:txBody>
      </p:sp>
      <p:sp>
        <p:nvSpPr>
          <p:cNvPr id="7" name="TextBox 6">
            <a:extLst>
              <a:ext uri="{FF2B5EF4-FFF2-40B4-BE49-F238E27FC236}">
                <a16:creationId xmlns:a16="http://schemas.microsoft.com/office/drawing/2014/main" id="{79647FC1-7EC1-6532-1DF8-16D8AC8A0F03}"/>
              </a:ext>
            </a:extLst>
          </p:cNvPr>
          <p:cNvSpPr txBox="1"/>
          <p:nvPr/>
        </p:nvSpPr>
        <p:spPr>
          <a:xfrm>
            <a:off x="20098" y="1492267"/>
            <a:ext cx="8659368" cy="338554"/>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I then took every mean and median and created a list for each which I then plotted.</a:t>
            </a:r>
          </a:p>
        </p:txBody>
      </p:sp>
      <p:pic>
        <p:nvPicPr>
          <p:cNvPr id="8" name="Picture 7" descr="A graph with numbers and a red line&#10;&#10;Description automatically generated">
            <a:extLst>
              <a:ext uri="{FF2B5EF4-FFF2-40B4-BE49-F238E27FC236}">
                <a16:creationId xmlns:a16="http://schemas.microsoft.com/office/drawing/2014/main" id="{867D236A-6B54-9EBA-C1D3-BB33BA2D0B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98" y="2028498"/>
            <a:ext cx="4951862" cy="2315912"/>
          </a:xfrm>
          <a:prstGeom prst="rect">
            <a:avLst/>
          </a:prstGeom>
        </p:spPr>
      </p:pic>
      <p:sp>
        <p:nvSpPr>
          <p:cNvPr id="12" name="TextBox 11">
            <a:extLst>
              <a:ext uri="{FF2B5EF4-FFF2-40B4-BE49-F238E27FC236}">
                <a16:creationId xmlns:a16="http://schemas.microsoft.com/office/drawing/2014/main" id="{9F5A3ECE-7752-882C-E6A8-47721343FA59}"/>
              </a:ext>
            </a:extLst>
          </p:cNvPr>
          <p:cNvSpPr txBox="1"/>
          <p:nvPr/>
        </p:nvSpPr>
        <p:spPr>
          <a:xfrm>
            <a:off x="5095873" y="4761218"/>
            <a:ext cx="6715127" cy="1569660"/>
          </a:xfrm>
          <a:prstGeom prst="rect">
            <a:avLst/>
          </a:prstGeom>
          <a:noFill/>
        </p:spPr>
        <p:txBody>
          <a:bodyPr wrap="square">
            <a:spAutoFit/>
          </a:bodyPr>
          <a:lstStyle/>
          <a:p>
            <a:r>
              <a:rPr lang="en-GB" sz="1600" b="1" dirty="0">
                <a:latin typeface="Segoe UI Semilight" panose="020B0402040204020203" pitchFamily="34" charset="0"/>
                <a:cs typeface="Segoe UI Semilight" panose="020B0402040204020203" pitchFamily="34" charset="0"/>
              </a:rPr>
              <a:t>Median:</a:t>
            </a:r>
          </a:p>
          <a:p>
            <a:r>
              <a:rPr lang="en-GB" sz="1600" dirty="0">
                <a:latin typeface="Segoe UI Semilight" panose="020B0402040204020203" pitchFamily="34" charset="0"/>
                <a:cs typeface="Segoe UI Semilight" panose="020B0402040204020203" pitchFamily="34" charset="0"/>
              </a:rPr>
              <a:t>Similarly to the mean plot, generations 1, 2 and 3 are below while everything else is above. Generation 4 is still in a similar position to generation 7 while the rest are a bit below the three newest games. Generation 5 is the 4</a:t>
            </a:r>
            <a:r>
              <a:rPr lang="en-GB" sz="1600" baseline="30000" dirty="0">
                <a:latin typeface="Segoe UI Semilight" panose="020B0402040204020203" pitchFamily="34" charset="0"/>
                <a:cs typeface="Segoe UI Semilight" panose="020B0402040204020203" pitchFamily="34" charset="0"/>
              </a:rPr>
              <a:t>th</a:t>
            </a:r>
            <a:r>
              <a:rPr lang="en-GB" sz="1600" dirty="0">
                <a:latin typeface="Segoe UI Semilight" panose="020B0402040204020203" pitchFamily="34" charset="0"/>
                <a:cs typeface="Segoe UI Semilight" panose="020B0402040204020203" pitchFamily="34" charset="0"/>
              </a:rPr>
              <a:t> lowest; however, it is 9 above the mean so it shows how much the first three generations bring the average down.</a:t>
            </a:r>
          </a:p>
        </p:txBody>
      </p:sp>
      <p:sp>
        <p:nvSpPr>
          <p:cNvPr id="13" name="TextBox 12">
            <a:extLst>
              <a:ext uri="{FF2B5EF4-FFF2-40B4-BE49-F238E27FC236}">
                <a16:creationId xmlns:a16="http://schemas.microsoft.com/office/drawing/2014/main" id="{64AF65DA-48C2-7ED1-2495-437A300DB8F5}"/>
              </a:ext>
            </a:extLst>
          </p:cNvPr>
          <p:cNvSpPr txBox="1"/>
          <p:nvPr/>
        </p:nvSpPr>
        <p:spPr>
          <a:xfrm>
            <a:off x="5095873" y="1952072"/>
            <a:ext cx="6858002" cy="2554545"/>
          </a:xfrm>
          <a:prstGeom prst="rect">
            <a:avLst/>
          </a:prstGeom>
          <a:noFill/>
        </p:spPr>
        <p:txBody>
          <a:bodyPr wrap="square">
            <a:spAutoFit/>
          </a:bodyPr>
          <a:lstStyle/>
          <a:p>
            <a:r>
              <a:rPr lang="en-GB" sz="1600" b="1" dirty="0">
                <a:latin typeface="Segoe UI Semilight" panose="020B0402040204020203" pitchFamily="34" charset="0"/>
                <a:cs typeface="Segoe UI Semilight" panose="020B0402040204020203" pitchFamily="34" charset="0"/>
              </a:rPr>
              <a:t>Mean:</a:t>
            </a:r>
          </a:p>
          <a:p>
            <a:r>
              <a:rPr lang="en-GB" sz="1600" dirty="0">
                <a:latin typeface="Segoe UI Semilight" panose="020B0402040204020203" pitchFamily="34" charset="0"/>
                <a:cs typeface="Segoe UI Semilight" panose="020B0402040204020203" pitchFamily="34" charset="0"/>
              </a:rPr>
              <a:t>When sorting the mean plot in generation order, we see that older games have a lower mean then any of the newer games. Generation 4 seems to be an outlier here, since it has a similar mean to generation 7 and 8 but when considering the generation 4 pokedex there are 13 legendary and mythical Pokemon which will raise the mean a lot.</a:t>
            </a:r>
          </a:p>
          <a:p>
            <a:endParaRPr lang="en-GB" sz="1600" dirty="0">
              <a:latin typeface="Segoe UI Semilight" panose="020B0402040204020203" pitchFamily="34" charset="0"/>
              <a:cs typeface="Segoe UI Semilight" panose="020B0402040204020203" pitchFamily="34" charset="0"/>
            </a:endParaRPr>
          </a:p>
          <a:p>
            <a:r>
              <a:rPr lang="en-GB" sz="1600" dirty="0">
                <a:latin typeface="Segoe UI Semilight" panose="020B0402040204020203" pitchFamily="34" charset="0"/>
                <a:cs typeface="Segoe UI Semilight" panose="020B0402040204020203" pitchFamily="34" charset="0"/>
              </a:rPr>
              <a:t>Generations 5 and 6 are only a couple of stat points above the mean. This could be an after effect of the generation 4 mean since it is quite a bit higher than the 5 around it.</a:t>
            </a:r>
          </a:p>
        </p:txBody>
      </p:sp>
      <p:pic>
        <p:nvPicPr>
          <p:cNvPr id="5" name="Picture 4" descr="A graph of blue rectangular bars with red text&#10;&#10;Description automatically generated with medium confidence">
            <a:extLst>
              <a:ext uri="{FF2B5EF4-FFF2-40B4-BE49-F238E27FC236}">
                <a16:creationId xmlns:a16="http://schemas.microsoft.com/office/drawing/2014/main" id="{3EBBF8D7-4106-5C80-DFF0-33DBB161AE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98" y="4506617"/>
            <a:ext cx="4951863" cy="2315912"/>
          </a:xfrm>
          <a:prstGeom prst="rect">
            <a:avLst/>
          </a:prstGeom>
        </p:spPr>
      </p:pic>
    </p:spTree>
    <p:extLst>
      <p:ext uri="{BB962C8B-B14F-4D97-AF65-F5344CB8AC3E}">
        <p14:creationId xmlns:p14="http://schemas.microsoft.com/office/powerpoint/2010/main" val="4269231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sp>
        <p:nvSpPr>
          <p:cNvPr id="3" name="TextBox 2">
            <a:extLst>
              <a:ext uri="{FF2B5EF4-FFF2-40B4-BE49-F238E27FC236}">
                <a16:creationId xmlns:a16="http://schemas.microsoft.com/office/drawing/2014/main" id="{720FBDEB-43D1-91DD-59E7-61CBA29E0F32}"/>
              </a:ext>
            </a:extLst>
          </p:cNvPr>
          <p:cNvSpPr txBox="1"/>
          <p:nvPr/>
        </p:nvSpPr>
        <p:spPr>
          <a:xfrm>
            <a:off x="91439" y="54500"/>
            <a:ext cx="5013961" cy="1815882"/>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To get a better understanding of the change over time, we can group generations together i.e. Generations 1,2 and 3 can be grouped together as they were all release before the end of 2005. Generations 4,5 and 6 were all released before 2015 and Generations 7,8,9 were all released before 2025. After we have analysed these groups, we can investigate each individually. </a:t>
            </a:r>
          </a:p>
        </p:txBody>
      </p:sp>
      <p:pic>
        <p:nvPicPr>
          <p:cNvPr id="5" name="Picture 4" descr="A blue and yellow graph&#10;&#10;Description automatically generated">
            <a:extLst>
              <a:ext uri="{FF2B5EF4-FFF2-40B4-BE49-F238E27FC236}">
                <a16:creationId xmlns:a16="http://schemas.microsoft.com/office/drawing/2014/main" id="{A9B9681B-AD82-59D1-6BED-AAAD415EC2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3843" y="54500"/>
            <a:ext cx="4452204" cy="2039098"/>
          </a:xfrm>
          <a:prstGeom prst="rect">
            <a:avLst/>
          </a:prstGeom>
        </p:spPr>
      </p:pic>
      <p:pic>
        <p:nvPicPr>
          <p:cNvPr id="7" name="Picture 6" descr="A yellow and blue graph&#10;&#10;Description automatically generated">
            <a:extLst>
              <a:ext uri="{FF2B5EF4-FFF2-40B4-BE49-F238E27FC236}">
                <a16:creationId xmlns:a16="http://schemas.microsoft.com/office/drawing/2014/main" id="{E419C41A-EBD3-4FD5-07F9-FA984BB43C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3344" y="2111259"/>
            <a:ext cx="4061461" cy="1612050"/>
          </a:xfrm>
          <a:prstGeom prst="rect">
            <a:avLst/>
          </a:prstGeom>
        </p:spPr>
      </p:pic>
      <p:pic>
        <p:nvPicPr>
          <p:cNvPr id="9" name="Picture 8" descr="A yellow and blue graph&#10;&#10;Description automatically generated">
            <a:extLst>
              <a:ext uri="{FF2B5EF4-FFF2-40B4-BE49-F238E27FC236}">
                <a16:creationId xmlns:a16="http://schemas.microsoft.com/office/drawing/2014/main" id="{1B27F918-7323-1FD8-8051-4C3986670C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8289" y="3705648"/>
            <a:ext cx="4375786" cy="3152352"/>
          </a:xfrm>
          <a:prstGeom prst="rect">
            <a:avLst/>
          </a:prstGeom>
        </p:spPr>
      </p:pic>
      <p:pic>
        <p:nvPicPr>
          <p:cNvPr id="11" name="Picture 10" descr="A yellow and blue graph&#10;&#10;Description automatically generated">
            <a:extLst>
              <a:ext uri="{FF2B5EF4-FFF2-40B4-BE49-F238E27FC236}">
                <a16:creationId xmlns:a16="http://schemas.microsoft.com/office/drawing/2014/main" id="{A3FF706C-2942-0F01-34B2-EA8B8400151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24075" y="3705648"/>
            <a:ext cx="4619072" cy="3166082"/>
          </a:xfrm>
          <a:prstGeom prst="rect">
            <a:avLst/>
          </a:prstGeom>
        </p:spPr>
      </p:pic>
      <p:sp>
        <p:nvSpPr>
          <p:cNvPr id="13" name="TextBox 12">
            <a:extLst>
              <a:ext uri="{FF2B5EF4-FFF2-40B4-BE49-F238E27FC236}">
                <a16:creationId xmlns:a16="http://schemas.microsoft.com/office/drawing/2014/main" id="{81AE62F5-95A0-5516-9783-2046660BF608}"/>
              </a:ext>
            </a:extLst>
          </p:cNvPr>
          <p:cNvSpPr txBox="1"/>
          <p:nvPr/>
        </p:nvSpPr>
        <p:spPr>
          <a:xfrm>
            <a:off x="91439" y="2009343"/>
            <a:ext cx="3166111" cy="2554545"/>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We can see a large increase between the first group and the last two. This could be evidence of the evolution of the Pokemon Company's stat design of pokemon throughout the different generations. It may be helpful to see the stats of the pokemon that make up this graph.</a:t>
            </a:r>
          </a:p>
        </p:txBody>
      </p:sp>
      <p:sp>
        <p:nvSpPr>
          <p:cNvPr id="14" name="TextBox 13">
            <a:extLst>
              <a:ext uri="{FF2B5EF4-FFF2-40B4-BE49-F238E27FC236}">
                <a16:creationId xmlns:a16="http://schemas.microsoft.com/office/drawing/2014/main" id="{350A20E0-AB6E-0AF4-FB4F-9906F4654CE6}"/>
              </a:ext>
            </a:extLst>
          </p:cNvPr>
          <p:cNvSpPr txBox="1"/>
          <p:nvPr/>
        </p:nvSpPr>
        <p:spPr>
          <a:xfrm>
            <a:off x="48853" y="4702849"/>
            <a:ext cx="3208697" cy="1323439"/>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It is easier to see the difference when we plot the pokemon individually, since two of the three groups are much longer than the other.</a:t>
            </a:r>
          </a:p>
        </p:txBody>
      </p:sp>
    </p:spTree>
    <p:extLst>
      <p:ext uri="{BB962C8B-B14F-4D97-AF65-F5344CB8AC3E}">
        <p14:creationId xmlns:p14="http://schemas.microsoft.com/office/powerpoint/2010/main" val="3848506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pic>
        <p:nvPicPr>
          <p:cNvPr id="6" name="Picture 5" descr="A graph of numbers and a number of people&#10;&#10;Description automatically generated">
            <a:extLst>
              <a:ext uri="{FF2B5EF4-FFF2-40B4-BE49-F238E27FC236}">
                <a16:creationId xmlns:a16="http://schemas.microsoft.com/office/drawing/2014/main" id="{0A0A855F-5EEB-28DA-B286-B7C1A3D068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012734"/>
            <a:ext cx="5765841" cy="2751564"/>
          </a:xfrm>
          <a:prstGeom prst="rect">
            <a:avLst/>
          </a:prstGeom>
        </p:spPr>
      </p:pic>
      <p:pic>
        <p:nvPicPr>
          <p:cNvPr id="8" name="Picture 7" descr="A graph of numbers and a number of people&#10;&#10;Description automatically generated with medium confidence">
            <a:extLst>
              <a:ext uri="{FF2B5EF4-FFF2-40B4-BE49-F238E27FC236}">
                <a16:creationId xmlns:a16="http://schemas.microsoft.com/office/drawing/2014/main" id="{5F2284FC-94F8-2745-2843-A231980C18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885497"/>
            <a:ext cx="5828060" cy="2751563"/>
          </a:xfrm>
          <a:prstGeom prst="rect">
            <a:avLst/>
          </a:prstGeom>
        </p:spPr>
      </p:pic>
      <p:sp>
        <p:nvSpPr>
          <p:cNvPr id="12" name="TextBox 11">
            <a:extLst>
              <a:ext uri="{FF2B5EF4-FFF2-40B4-BE49-F238E27FC236}">
                <a16:creationId xmlns:a16="http://schemas.microsoft.com/office/drawing/2014/main" id="{597C8C6D-684A-5983-F2A1-636948763C5B}"/>
              </a:ext>
            </a:extLst>
          </p:cNvPr>
          <p:cNvSpPr txBox="1"/>
          <p:nvPr/>
        </p:nvSpPr>
        <p:spPr>
          <a:xfrm>
            <a:off x="5972175" y="1093702"/>
            <a:ext cx="5407153" cy="2062103"/>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Since this plot is Pokemon with a BST of at least 600, the counts will be higher for all generations compared to the next graph. We can see a mode at Gen 4 then a slow decrease after. The more important area of the graph is the first two generations which are very low compared to the rest, possibly a result of improvement and evolution of in game stats.</a:t>
            </a:r>
          </a:p>
          <a:p>
            <a:endParaRPr lang="en-GB" sz="1600" dirty="0">
              <a:latin typeface="Segoe UI Semilight" panose="020B0402040204020203" pitchFamily="34" charset="0"/>
              <a:cs typeface="Segoe UI Semilight" panose="020B0402040204020203" pitchFamily="34" charset="0"/>
            </a:endParaRPr>
          </a:p>
        </p:txBody>
      </p:sp>
      <p:sp>
        <p:nvSpPr>
          <p:cNvPr id="14" name="TextBox 13">
            <a:extLst>
              <a:ext uri="{FF2B5EF4-FFF2-40B4-BE49-F238E27FC236}">
                <a16:creationId xmlns:a16="http://schemas.microsoft.com/office/drawing/2014/main" id="{0ADF72FC-2F00-FE4D-9603-F354E14B8C40}"/>
              </a:ext>
            </a:extLst>
          </p:cNvPr>
          <p:cNvSpPr txBox="1"/>
          <p:nvPr/>
        </p:nvSpPr>
        <p:spPr>
          <a:xfrm>
            <a:off x="167638" y="3816085"/>
            <a:ext cx="6004561" cy="1569660"/>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We see another similar situation in the graph for Pokemon with a BST over 600 except this plot is bi-modal with one at gen 4 and one at gen8. Generations 1 and 2 are very low again, then after them we get 2 almost symmetrical bell curves. This may be a pattern for the game designers, although we can only tell after generation 10 has been fully released.</a:t>
            </a:r>
          </a:p>
        </p:txBody>
      </p:sp>
      <p:sp>
        <p:nvSpPr>
          <p:cNvPr id="15" name="TextBox 14">
            <a:extLst>
              <a:ext uri="{FF2B5EF4-FFF2-40B4-BE49-F238E27FC236}">
                <a16:creationId xmlns:a16="http://schemas.microsoft.com/office/drawing/2014/main" id="{01F8DA74-F42A-6EA5-908D-9F58CFF6F7EA}"/>
              </a:ext>
            </a:extLst>
          </p:cNvPr>
          <p:cNvSpPr txBox="1"/>
          <p:nvPr/>
        </p:nvSpPr>
        <p:spPr>
          <a:xfrm>
            <a:off x="91439" y="54500"/>
            <a:ext cx="8204836" cy="830997"/>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Since we have just looked at the generations grouped together, we should consider the generations separately. By gathering the variables made before, we can plot these very easily.</a:t>
            </a:r>
          </a:p>
        </p:txBody>
      </p:sp>
      <p:sp>
        <p:nvSpPr>
          <p:cNvPr id="16" name="TextBox 15">
            <a:extLst>
              <a:ext uri="{FF2B5EF4-FFF2-40B4-BE49-F238E27FC236}">
                <a16:creationId xmlns:a16="http://schemas.microsoft.com/office/drawing/2014/main" id="{CFB940A1-6E2F-F48B-BB03-18C457A833A2}"/>
              </a:ext>
            </a:extLst>
          </p:cNvPr>
          <p:cNvSpPr txBox="1"/>
          <p:nvPr/>
        </p:nvSpPr>
        <p:spPr>
          <a:xfrm>
            <a:off x="676750" y="5780998"/>
            <a:ext cx="10590849" cy="830997"/>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The interesting generation to look at is Generation 3. They have the second highest count of Pokemon &gt;= 600 BST, but the fourth lowest count of Pokemon &gt; 600. This could be because TPC didn’t want too much of a power curve to begin compared to generations 1 and 2.</a:t>
            </a:r>
          </a:p>
        </p:txBody>
      </p:sp>
    </p:spTree>
    <p:extLst>
      <p:ext uri="{BB962C8B-B14F-4D97-AF65-F5344CB8AC3E}">
        <p14:creationId xmlns:p14="http://schemas.microsoft.com/office/powerpoint/2010/main" val="292096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CB05"/>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53ECD0-E8F0-EDCF-59FA-9A1261DC3214}"/>
              </a:ext>
            </a:extLst>
          </p:cNvPr>
          <p:cNvPicPr>
            <a:picLocks noChangeAspect="1"/>
          </p:cNvPicPr>
          <p:nvPr/>
        </p:nvPicPr>
        <p:blipFill>
          <a:blip r:embed="rId3"/>
          <a:stretch>
            <a:fillRect/>
          </a:stretch>
        </p:blipFill>
        <p:spPr>
          <a:xfrm rot="1045744">
            <a:off x="9548428" y="208755"/>
            <a:ext cx="2624273" cy="965732"/>
          </a:xfrm>
          <a:prstGeom prst="rect">
            <a:avLst/>
          </a:prstGeom>
        </p:spPr>
      </p:pic>
      <p:pic>
        <p:nvPicPr>
          <p:cNvPr id="5" name="Picture 4" descr="A graph with blue and red lines&#10;&#10;Description automatically generated">
            <a:extLst>
              <a:ext uri="{FF2B5EF4-FFF2-40B4-BE49-F238E27FC236}">
                <a16:creationId xmlns:a16="http://schemas.microsoft.com/office/drawing/2014/main" id="{69122E9C-58CA-C478-AD71-FFF9A990E9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485" y="1545336"/>
            <a:ext cx="5814448" cy="2774761"/>
          </a:xfrm>
          <a:prstGeom prst="rect">
            <a:avLst/>
          </a:prstGeom>
        </p:spPr>
      </p:pic>
      <p:sp>
        <p:nvSpPr>
          <p:cNvPr id="11" name="TextBox 10">
            <a:extLst>
              <a:ext uri="{FF2B5EF4-FFF2-40B4-BE49-F238E27FC236}">
                <a16:creationId xmlns:a16="http://schemas.microsoft.com/office/drawing/2014/main" id="{5C2F02DE-6088-7E35-67A7-7A65FC37D10C}"/>
              </a:ext>
            </a:extLst>
          </p:cNvPr>
          <p:cNvSpPr txBox="1"/>
          <p:nvPr/>
        </p:nvSpPr>
        <p:spPr>
          <a:xfrm>
            <a:off x="6509102" y="2355420"/>
            <a:ext cx="4351462" cy="1077218"/>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In the histogram, 7 pokemon share the 700 BST, 5 are above 700 and the rest are below. The maximum is at 780 which has 3 pokemon and the minimum is at 480 which has 2 pokemon.</a:t>
            </a:r>
          </a:p>
        </p:txBody>
      </p:sp>
      <p:pic>
        <p:nvPicPr>
          <p:cNvPr id="13" name="Picture 12">
            <a:extLst>
              <a:ext uri="{FF2B5EF4-FFF2-40B4-BE49-F238E27FC236}">
                <a16:creationId xmlns:a16="http://schemas.microsoft.com/office/drawing/2014/main" id="{2B5E52CF-F62B-C8DE-7E7B-94484C7581D4}"/>
              </a:ext>
            </a:extLst>
          </p:cNvPr>
          <p:cNvPicPr>
            <a:picLocks noChangeAspect="1"/>
          </p:cNvPicPr>
          <p:nvPr/>
        </p:nvPicPr>
        <p:blipFill>
          <a:blip r:embed="rId5"/>
          <a:stretch>
            <a:fillRect/>
          </a:stretch>
        </p:blipFill>
        <p:spPr>
          <a:xfrm>
            <a:off x="158485" y="4699445"/>
            <a:ext cx="6207665" cy="767352"/>
          </a:xfrm>
          <a:prstGeom prst="rect">
            <a:avLst/>
          </a:prstGeom>
        </p:spPr>
      </p:pic>
      <p:pic>
        <p:nvPicPr>
          <p:cNvPr id="15" name="Picture 14">
            <a:extLst>
              <a:ext uri="{FF2B5EF4-FFF2-40B4-BE49-F238E27FC236}">
                <a16:creationId xmlns:a16="http://schemas.microsoft.com/office/drawing/2014/main" id="{FAF49916-10C5-1BD8-66D9-07968472ADA1}"/>
              </a:ext>
            </a:extLst>
          </p:cNvPr>
          <p:cNvPicPr>
            <a:picLocks noChangeAspect="1"/>
          </p:cNvPicPr>
          <p:nvPr/>
        </p:nvPicPr>
        <p:blipFill>
          <a:blip r:embed="rId6"/>
          <a:stretch>
            <a:fillRect/>
          </a:stretch>
        </p:blipFill>
        <p:spPr>
          <a:xfrm>
            <a:off x="158485" y="5812753"/>
            <a:ext cx="6207665" cy="901412"/>
          </a:xfrm>
          <a:prstGeom prst="rect">
            <a:avLst/>
          </a:prstGeom>
        </p:spPr>
      </p:pic>
      <p:sp>
        <p:nvSpPr>
          <p:cNvPr id="18" name="TextBox 17">
            <a:extLst>
              <a:ext uri="{FF2B5EF4-FFF2-40B4-BE49-F238E27FC236}">
                <a16:creationId xmlns:a16="http://schemas.microsoft.com/office/drawing/2014/main" id="{5EB05FAC-67D4-99E4-9BF1-47C66207DF4B}"/>
              </a:ext>
            </a:extLst>
          </p:cNvPr>
          <p:cNvSpPr txBox="1"/>
          <p:nvPr/>
        </p:nvSpPr>
        <p:spPr>
          <a:xfrm>
            <a:off x="91439" y="54500"/>
            <a:ext cx="8204836" cy="584775"/>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Remember the Mega Evolution and Primal Reversion statements earlier on? No, me neither. Let’s remind ourselves briefly.</a:t>
            </a:r>
          </a:p>
        </p:txBody>
      </p:sp>
      <p:sp>
        <p:nvSpPr>
          <p:cNvPr id="19" name="TextBox 18">
            <a:extLst>
              <a:ext uri="{FF2B5EF4-FFF2-40B4-BE49-F238E27FC236}">
                <a16:creationId xmlns:a16="http://schemas.microsoft.com/office/drawing/2014/main" id="{3C5DAE91-BF35-0906-4FE2-E98F4A3F7961}"/>
              </a:ext>
            </a:extLst>
          </p:cNvPr>
          <p:cNvSpPr txBox="1"/>
          <p:nvPr/>
        </p:nvSpPr>
        <p:spPr>
          <a:xfrm>
            <a:off x="91439" y="639275"/>
            <a:ext cx="9372600" cy="830997"/>
          </a:xfrm>
          <a:prstGeom prst="rect">
            <a:avLst/>
          </a:prstGeom>
          <a:noFill/>
        </p:spPr>
        <p:txBody>
          <a:bodyPr wrap="square" rtlCol="0">
            <a:spAutoFit/>
          </a:bodyPr>
          <a:lstStyle/>
          <a:p>
            <a:r>
              <a:rPr lang="en-GB" sz="1600" dirty="0">
                <a:latin typeface="Segoe UI Semilight" panose="020B0402040204020203" pitchFamily="34" charset="0"/>
                <a:cs typeface="Segoe UI Semilight" panose="020B0402040204020203" pitchFamily="34" charset="0"/>
              </a:rPr>
              <a:t>I said that the majority of the top 20 were Megas, </a:t>
            </a:r>
            <a:r>
              <a:rPr lang="en-GB" sz="1600" dirty="0" err="1">
                <a:latin typeface="Segoe UI Semilight" panose="020B0402040204020203" pitchFamily="34" charset="0"/>
                <a:cs typeface="Segoe UI Semilight" panose="020B0402040204020203" pitchFamily="34" charset="0"/>
              </a:rPr>
              <a:t>Primals</a:t>
            </a:r>
            <a:r>
              <a:rPr lang="en-GB" sz="1600" dirty="0">
                <a:latin typeface="Segoe UI Semilight" panose="020B0402040204020203" pitchFamily="34" charset="0"/>
                <a:cs typeface="Segoe UI Semilight" panose="020B0402040204020203" pitchFamily="34" charset="0"/>
              </a:rPr>
              <a:t> or Unusable. In fact, 11 of them were Mega Evolutions or Primal Reversions. This is because they have boosted stats over their default counterparts. With 50 Pokemon, it may be best to create a histogram to look at the distribution.</a:t>
            </a:r>
          </a:p>
        </p:txBody>
      </p:sp>
      <p:sp>
        <p:nvSpPr>
          <p:cNvPr id="20" name="TextBox 19">
            <a:extLst>
              <a:ext uri="{FF2B5EF4-FFF2-40B4-BE49-F238E27FC236}">
                <a16:creationId xmlns:a16="http://schemas.microsoft.com/office/drawing/2014/main" id="{EA8ACA8A-1597-E287-D952-8E9B86B7DA5B}"/>
              </a:ext>
            </a:extLst>
          </p:cNvPr>
          <p:cNvSpPr txBox="1"/>
          <p:nvPr/>
        </p:nvSpPr>
        <p:spPr>
          <a:xfrm>
            <a:off x="6366150" y="4846348"/>
            <a:ext cx="5239870" cy="584775"/>
          </a:xfrm>
          <a:prstGeom prst="rect">
            <a:avLst/>
          </a:prstGeom>
          <a:noFill/>
        </p:spPr>
        <p:txBody>
          <a:bodyPr wrap="square">
            <a:spAutoFit/>
          </a:bodyPr>
          <a:lstStyle/>
          <a:p>
            <a:r>
              <a:rPr lang="en-GB" sz="1600" dirty="0" err="1">
                <a:latin typeface="Segoe UI Semilight" panose="020B0402040204020203" pitchFamily="34" charset="0"/>
                <a:cs typeface="Segoe UI Semilight" panose="020B0402040204020203" pitchFamily="34" charset="0"/>
              </a:rPr>
              <a:t>Mawile</a:t>
            </a:r>
            <a:r>
              <a:rPr lang="en-GB" sz="1600" dirty="0">
                <a:latin typeface="Segoe UI Semilight" panose="020B0402040204020203" pitchFamily="34" charset="0"/>
                <a:cs typeface="Segoe UI Semilight" panose="020B0402040204020203" pitchFamily="34" charset="0"/>
              </a:rPr>
              <a:t> and </a:t>
            </a:r>
            <a:r>
              <a:rPr lang="en-GB" sz="1600" dirty="0" err="1">
                <a:latin typeface="Segoe UI Semilight" panose="020B0402040204020203" pitchFamily="34" charset="0"/>
                <a:cs typeface="Segoe UI Semilight" panose="020B0402040204020203" pitchFamily="34" charset="0"/>
              </a:rPr>
              <a:t>Sableye</a:t>
            </a:r>
            <a:r>
              <a:rPr lang="en-GB" sz="1600" dirty="0">
                <a:latin typeface="Segoe UI Semilight" panose="020B0402040204020203" pitchFamily="34" charset="0"/>
                <a:cs typeface="Segoe UI Semilight" panose="020B0402040204020203" pitchFamily="34" charset="0"/>
              </a:rPr>
              <a:t> share the weakest mega evolution spot.</a:t>
            </a:r>
          </a:p>
        </p:txBody>
      </p:sp>
      <p:sp>
        <p:nvSpPr>
          <p:cNvPr id="21" name="TextBox 20">
            <a:extLst>
              <a:ext uri="{FF2B5EF4-FFF2-40B4-BE49-F238E27FC236}">
                <a16:creationId xmlns:a16="http://schemas.microsoft.com/office/drawing/2014/main" id="{9C795308-7E5B-D93D-51FA-9C1FCFF440C0}"/>
              </a:ext>
            </a:extLst>
          </p:cNvPr>
          <p:cNvSpPr txBox="1"/>
          <p:nvPr/>
        </p:nvSpPr>
        <p:spPr>
          <a:xfrm>
            <a:off x="6366150" y="5971071"/>
            <a:ext cx="5239870" cy="584775"/>
          </a:xfrm>
          <a:prstGeom prst="rect">
            <a:avLst/>
          </a:prstGeom>
          <a:noFill/>
        </p:spPr>
        <p:txBody>
          <a:bodyPr wrap="square">
            <a:spAutoFit/>
          </a:bodyPr>
          <a:lstStyle/>
          <a:p>
            <a:r>
              <a:rPr lang="en-GB" sz="1600" dirty="0">
                <a:latin typeface="Segoe UI Semilight" panose="020B0402040204020203" pitchFamily="34" charset="0"/>
                <a:cs typeface="Segoe UI Semilight" panose="020B0402040204020203" pitchFamily="34" charset="0"/>
              </a:rPr>
              <a:t>And Mewtwo and Rayquaza share the top spot with a BST of 780!</a:t>
            </a:r>
          </a:p>
        </p:txBody>
      </p:sp>
    </p:spTree>
    <p:extLst>
      <p:ext uri="{BB962C8B-B14F-4D97-AF65-F5344CB8AC3E}">
        <p14:creationId xmlns:p14="http://schemas.microsoft.com/office/powerpoint/2010/main" val="3742181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19" grpId="0"/>
      <p:bldP spid="20" grpId="0"/>
      <p:bldP spid="2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1091</TotalTime>
  <Words>4964</Words>
  <Application>Microsoft Office PowerPoint</Application>
  <PresentationFormat>Widescreen</PresentationFormat>
  <Paragraphs>186</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Segoe UI Semilight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Elliot Kerr</dc:creator>
  <cp:lastModifiedBy>Elliot Kerr</cp:lastModifiedBy>
  <cp:revision>85</cp:revision>
  <dcterms:created xsi:type="dcterms:W3CDTF">2024-04-17T12:29:52Z</dcterms:created>
  <dcterms:modified xsi:type="dcterms:W3CDTF">2024-04-27T12:19:57Z</dcterms:modified>
</cp:coreProperties>
</file>

<file path=docProps/thumbnail.jpeg>
</file>